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9.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0.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896" r:id="rId11"/>
    <p:sldMasterId id="2147483957" r:id="rId12"/>
    <p:sldMasterId id="2147483998" r:id="rId13"/>
    <p:sldMasterId id="2147484031" r:id="rId14"/>
  </p:sldMasterIdLst>
  <p:notesMasterIdLst>
    <p:notesMasterId r:id="rId58"/>
  </p:notesMasterIdLst>
  <p:sldIdLst>
    <p:sldId id="2076137812" r:id="rId15"/>
    <p:sldId id="2076137826" r:id="rId16"/>
    <p:sldId id="2134805668" r:id="rId17"/>
    <p:sldId id="2134805680" r:id="rId18"/>
    <p:sldId id="2120" r:id="rId19"/>
    <p:sldId id="2134805681" r:id="rId20"/>
    <p:sldId id="2134805682" r:id="rId21"/>
    <p:sldId id="2134805707" r:id="rId22"/>
    <p:sldId id="2076137828" r:id="rId23"/>
    <p:sldId id="2076137813" r:id="rId24"/>
    <p:sldId id="2076137814" r:id="rId25"/>
    <p:sldId id="2076137815" r:id="rId26"/>
    <p:sldId id="2076137846" r:id="rId27"/>
    <p:sldId id="263" r:id="rId28"/>
    <p:sldId id="2076137827" r:id="rId29"/>
    <p:sldId id="2076137816" r:id="rId30"/>
    <p:sldId id="2076137818" r:id="rId31"/>
    <p:sldId id="2076137819" r:id="rId32"/>
    <p:sldId id="2076137820" r:id="rId33"/>
    <p:sldId id="2076137822" r:id="rId34"/>
    <p:sldId id="2076137821" r:id="rId35"/>
    <p:sldId id="2076137823" r:id="rId36"/>
    <p:sldId id="2134805708" r:id="rId37"/>
    <p:sldId id="2076137847" r:id="rId38"/>
    <p:sldId id="2076137848" r:id="rId39"/>
    <p:sldId id="2076137849" r:id="rId40"/>
    <p:sldId id="2076137850" r:id="rId41"/>
    <p:sldId id="2076137851" r:id="rId42"/>
    <p:sldId id="2076137852" r:id="rId43"/>
    <p:sldId id="2076137853" r:id="rId44"/>
    <p:sldId id="2076137854" r:id="rId45"/>
    <p:sldId id="2076137832" r:id="rId46"/>
    <p:sldId id="2076137834" r:id="rId47"/>
    <p:sldId id="2076137836" r:id="rId48"/>
    <p:sldId id="2076137829" r:id="rId49"/>
    <p:sldId id="2076137842" r:id="rId50"/>
    <p:sldId id="2076137841" r:id="rId51"/>
    <p:sldId id="2076137843" r:id="rId52"/>
    <p:sldId id="2076137845" r:id="rId53"/>
    <p:sldId id="2076137830" r:id="rId54"/>
    <p:sldId id="2076137837" r:id="rId55"/>
    <p:sldId id="2076137831" r:id="rId56"/>
    <p:sldId id="207613783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 Guidance" id="{F8D4E658-8B30-4EA6-BAD5-3D71689FF357}">
          <p14:sldIdLst/>
        </p14:section>
        <p14:section name="Default section" id="{7717F054-549D-4DD0-8985-9814A7E12D4A}">
          <p14:sldIdLst>
            <p14:sldId id="2076137812"/>
            <p14:sldId id="2076137826"/>
          </p14:sldIdLst>
        </p14:section>
        <p14:section name="Azure landing zones" id="{3AA57034-750C-43D9-A8AB-66AAF6500DEC}">
          <p14:sldIdLst>
            <p14:sldId id="2134805668"/>
            <p14:sldId id="2134805680"/>
            <p14:sldId id="2120"/>
            <p14:sldId id="2134805681"/>
            <p14:sldId id="2134805682"/>
            <p14:sldId id="2134805707"/>
          </p14:sldIdLst>
        </p14:section>
        <p14:section name="What is Enterpise-scale?" id="{92EFB706-4B7F-4B01-89C6-6567E84B1321}">
          <p14:sldIdLst>
            <p14:sldId id="2076137828"/>
            <p14:sldId id="2076137813"/>
            <p14:sldId id="2076137814"/>
            <p14:sldId id="2076137815"/>
            <p14:sldId id="2076137846"/>
            <p14:sldId id="263"/>
          </p14:sldIdLst>
        </p14:section>
        <p14:section name="Design Principles" id="{A3E686AF-3F7A-416A-BAEC-8EF29336DB38}">
          <p14:sldIdLst>
            <p14:sldId id="2076137827"/>
            <p14:sldId id="2076137816"/>
            <p14:sldId id="2076137818"/>
            <p14:sldId id="2076137819"/>
            <p14:sldId id="2076137820"/>
            <p14:sldId id="2076137822"/>
            <p14:sldId id="2076137821"/>
          </p14:sldIdLst>
        </p14:section>
        <p14:section name="Design Guidelines" id="{98CC36B8-7EF5-4127-BCEC-B3C4B81FF05C}">
          <p14:sldIdLst>
            <p14:sldId id="2076137823"/>
            <p14:sldId id="2134805708"/>
            <p14:sldId id="2076137847"/>
            <p14:sldId id="2076137848"/>
            <p14:sldId id="2076137849"/>
            <p14:sldId id="2076137850"/>
            <p14:sldId id="2076137851"/>
            <p14:sldId id="2076137852"/>
            <p14:sldId id="2076137853"/>
            <p14:sldId id="2076137854"/>
          </p14:sldIdLst>
        </p14:section>
        <p14:section name="Implementation Guide" id="{C1E2B50C-BBD3-44F1-A7D9-C3B39D6DF7E9}">
          <p14:sldIdLst>
            <p14:sldId id="2076137832"/>
            <p14:sldId id="2076137834"/>
            <p14:sldId id="2076137836"/>
          </p14:sldIdLst>
        </p14:section>
        <p14:section name="Reference Implementation" id="{D57EAFCC-41AC-42FC-A3A2-17B75414399C}">
          <p14:sldIdLst>
            <p14:sldId id="2076137829"/>
            <p14:sldId id="2076137842"/>
            <p14:sldId id="2076137841"/>
            <p14:sldId id="2076137843"/>
            <p14:sldId id="207613784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54878-CB4B-4F9D-A502-8883F324B3EF}" v="3" dt="2022-04-07T09:33:16.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43" autoAdjust="0"/>
    <p:restoredTop sz="96211" autoAdjust="0"/>
  </p:normalViewPr>
  <p:slideViewPr>
    <p:cSldViewPr snapToGrid="0">
      <p:cViewPr>
        <p:scale>
          <a:sx n="110" d="100"/>
          <a:sy n="110" d="100"/>
        </p:scale>
        <p:origin x="427" y="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presProps" Target="presProp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E354878-CB4B-4F9D-A502-8883F324B3EF}"/>
    <pc:docChg chg="addSld delSld modSld sldOrd modSection">
      <pc:chgData name="Jonathan Vella" userId="ff59d9e4-9df8-4ae6-90e3-b837e2f6651b" providerId="ADAL" clId="{5E354878-CB4B-4F9D-A502-8883F324B3EF}" dt="2022-04-07T09:33:16.195" v="12" actId="1076"/>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ata3.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ata4.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ata5.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ata6.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ata7.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Democratization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design principles</a:t>
          </a:r>
          <a:r>
            <a:rPr lang="en-US" sz="1300" kern="120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foundation: </a:t>
          </a:r>
          <a:r>
            <a:rPr lang="en-US" sz="1300" kern="120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a:t>Enterprise-scale landing zone(s): </a:t>
          </a:r>
          <a:r>
            <a:rPr lang="en-US" sz="1300" kern="120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dirty="0">
              <a:solidFill>
                <a:schemeClr val="bg1"/>
              </a:solidFill>
            </a:rPr>
            <a:t>Subscription Democratization</a:t>
          </a:r>
          <a:endParaRPr lang="en-US" sz="1800" kern="1200" dirty="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07-Apr-22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07-Apr-22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12</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13</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 in library comes with set of principals.  Enterprise-scale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The enterprise-scale architecture should </a:t>
            </a:r>
            <a:r>
              <a:rPr lang="en-US" sz="900" b="1" i="0" kern="1200" dirty="0">
                <a:solidFill>
                  <a:schemeClr val="tx1"/>
                </a:solidFill>
                <a:effectLst/>
                <a:latin typeface="Segoe UI" panose="020B0502040204020203" pitchFamily="34" charset="0"/>
                <a:ea typeface="+mn-ea"/>
                <a:cs typeface="+mn-cs"/>
              </a:rPr>
              <a:t>NOT</a:t>
            </a:r>
            <a:r>
              <a:rPr lang="en-US" sz="900" b="0" i="0"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dirty="0" err="1">
                <a:solidFill>
                  <a:schemeClr val="tx1"/>
                </a:solidFill>
                <a:effectLst/>
                <a:latin typeface="Segoe UI" panose="020B0502040204020203" pitchFamily="34" charset="0"/>
                <a:ea typeface="+mn-ea"/>
                <a:cs typeface="+mn-cs"/>
              </a:rPr>
              <a:t>AppOps</a:t>
            </a:r>
            <a:r>
              <a:rPr lang="en-US" sz="900" b="0" i="0"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a:latin typeface="Segoe UI"/>
                <a:cs typeface="Segoe UI"/>
              </a:rPr>
              <a:t>The Enterprise-scale architecture</a:t>
            </a:r>
            <a:r>
              <a:rPr lang="en-US" sz="900" b="0" i="0"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a:solidFill>
                  <a:schemeClr val="tx1"/>
                </a:solidFill>
                <a:effectLst/>
                <a:latin typeface="Segoe UI"/>
                <a:cs typeface="Segoe UI"/>
              </a:rPr>
              <a:t>The</a:t>
            </a:r>
            <a:r>
              <a:rPr lang="en-US" sz="900">
                <a:latin typeface="Segoe UI"/>
                <a:cs typeface="Segoe UI"/>
              </a:rPr>
              <a:t> Enterprise-scale</a:t>
            </a:r>
            <a:r>
              <a:rPr lang="en-US" sz="900" b="0" i="0"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a:latin typeface="Segoe UI"/>
              <a:cs typeface="Segoe UI"/>
            </a:endParaRP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Democratization, Business can choose when they move, we want agility and velocity bult into the platform to accelerate an organizations journey. </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GB" sz="1200" b="1" dirty="0"/>
            </a:br>
            <a:r>
              <a:rPr lang="en-GB" sz="1200" b="1" dirty="0"/>
              <a:t>Democratization:</a:t>
            </a:r>
            <a:r>
              <a:rPr lang="en-GB" sz="1200" dirty="0"/>
              <a:t> Subscriptions, aligned with the platform architecture, must be unblocked and provided to business lines for the design and dev/test of migrating workloads.</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dirty="0"/>
              <a:t>Subscription democratisation  across the regions Equinor 1 resource group – fill and spill, Pinning subscription to region. Big can start small.</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indent="0">
              <a:buFont typeface="+mj-lt"/>
              <a:buNone/>
            </a:pPr>
            <a:r>
              <a:rPr lang="en-US" sz="1200" b="0" i="0" kern="1200" dirty="0">
                <a:solidFill>
                  <a:schemeClr val="tx1"/>
                </a:solidFill>
                <a:effectLst/>
                <a:latin typeface="Segoe UI" panose="020B0502040204020203" pitchFamily="34" charset="0"/>
                <a:ea typeface="+mn-ea"/>
                <a:cs typeface="+mn-cs"/>
              </a:rPr>
              <a:t>Agree at the top Level Criteria for a File&gt;New Subscription and Requirements</a:t>
            </a:r>
          </a:p>
          <a:p>
            <a:pPr marL="0" indent="0">
              <a:buFont typeface="+mj-lt"/>
              <a:buNone/>
            </a:pPr>
            <a:r>
              <a:rPr lang="en-US" sz="1200" b="0" i="0" kern="1200" dirty="0">
                <a:solidFill>
                  <a:schemeClr val="tx1"/>
                </a:solidFill>
                <a:effectLst/>
                <a:latin typeface="Segoe UI" panose="020B0502040204020203" pitchFamily="34" charset="0"/>
                <a:ea typeface="+mn-ea"/>
                <a:cs typeface="+mn-cs"/>
              </a:rPr>
              <a:t>Plan Top down Management and unit of Management is the Subscription. This helps to address things such as subscription Limits, maybe for a workload or service we need multiple subscriptions.  </a:t>
            </a:r>
          </a:p>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Rule Sets, and Governance should be in code to set guard-rails. Declare the intent of the policy, Audit only vs deny designed into platform. Deploy if not exist, for configuration drift.  </a:t>
            </a:r>
          </a:p>
          <a:p>
            <a:pPr marL="0" indent="0">
              <a:buFont typeface="+mj-lt"/>
              <a:buNone/>
            </a:pPr>
            <a:r>
              <a:rPr lang="en-US" sz="1200" b="0" i="0" kern="1200">
                <a:solidFill>
                  <a:schemeClr val="tx1"/>
                </a:solidFill>
                <a:effectLst/>
                <a:latin typeface="Segoe UI" panose="020B0502040204020203" pitchFamily="34" charset="0"/>
                <a:ea typeface="+mn-ea"/>
                <a:cs typeface="+mn-cs"/>
              </a:rPr>
              <a:t>No Public Endpoints – deny policy, enable Audit Logging – Deploy if not exist.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Policy – VM Provisioning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The intent of Enterprise Scale to address VM configuration drift with policy to </a:t>
            </a:r>
            <a:r>
              <a:rPr lang="en-GB" sz="1100" err="1"/>
              <a:t>vNet</a:t>
            </a:r>
            <a:r>
              <a:rPr lang="en-GB" sz="1100"/>
              <a:t> with connectivity back to Corp. Ensure VM is connected to a certain OU and domain joined.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Prevent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Control Plane – UBS and Equinor DRM tool </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User Provisioning have native access to Azure CLI, API’s, and Portal.</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t>Key message – in this session we are going to cover a key element in your cloud journey and critical step to successfully deploy workloads on Azure. </a:t>
            </a: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focus on application centric migrations and development rather than a pure infrastructure “lift and shift” migration (i.e. movement of virtual machines) and should not differentiate between old/new applications or IaaS/PaaS applications.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Application Centric Migration and Agility:</a:t>
            </a:r>
            <a:r>
              <a:rPr lang="en-GB" sz="1200"/>
              <a:t> Support both existing application migrations and net-new application development, without discrimination between IaaS or PaaS, all while providing a consistent experience for both </a:t>
            </a:r>
            <a:r>
              <a:rPr lang="en-GB" sz="1200" err="1"/>
              <a:t>AppOps</a:t>
            </a:r>
            <a:r>
              <a:rPr lang="en-GB" sz="1200"/>
              <a:t> (centrally managed apps) and DevOps (dedicated teams) across the design and architecture outlined above</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 Centric – PaaS/</a:t>
            </a:r>
            <a:r>
              <a:rPr lang="en-GB" sz="1100" err="1"/>
              <a:t>DbaaS</a:t>
            </a:r>
            <a:r>
              <a:rPr lang="en-GB" sz="1100"/>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Application and workload specific design focus. Centralize Application components. Not assigned by Who needs access based on roles.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strongly advocates the use of native platform services and capabilities wherever possible, which should be fully aligned with Azure platform roadmaps from the offset to ensure new capabilities are swiftly made available within customer environments.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t>Native Design – H&amp;M – PA NVA to Azure Firewall and Terraform and provider</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don’t have separate identity then from the platform perspective – it is just production in test.</a:t>
            </a:r>
          </a:p>
          <a:p>
            <a:endParaRPr lang="en-GB" dirty="0"/>
          </a:p>
          <a:p>
            <a:r>
              <a:rPr lang="en-GB" dirty="0"/>
              <a:t>Examples:</a:t>
            </a:r>
          </a:p>
          <a:p>
            <a:r>
              <a:rPr lang="en-GB" dirty="0">
                <a:latin typeface="+mn-lt"/>
              </a:rPr>
              <a:t>Department isn’t Org chart. Create Departments only if business domains have independent IT capabilities and map customer business divisions.</a:t>
            </a:r>
          </a:p>
          <a:p>
            <a:r>
              <a:rPr lang="en-GB" dirty="0">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dirty="0">
                <a:latin typeface="+mn-lt"/>
              </a:rPr>
              <a:t>Do not move or rename an EA Account in AD/Azure AD</a:t>
            </a:r>
          </a:p>
          <a:p>
            <a:pPr marL="514252" indent="-514252">
              <a:buFont typeface="+mj-lt"/>
              <a:buAutoNum type="arabicPeriod"/>
            </a:pPr>
            <a:r>
              <a:rPr lang="en-GB" dirty="0">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dirty="0">
                <a:latin typeface="+mn-lt"/>
              </a:rPr>
              <a:t>Assign a budget for each account and establish an alert associated with the budget.</a:t>
            </a:r>
          </a:p>
          <a:p>
            <a:pPr marL="514252" indent="-514252">
              <a:buFont typeface="+mj-lt"/>
              <a:buAutoNum type="arabicPeriod"/>
            </a:pPr>
            <a:r>
              <a:rPr lang="en-GB" dirty="0">
                <a:latin typeface="+mn-lt"/>
              </a:rPr>
              <a:t>Restrict and minimise the number of Account owners within the Enrolment to avoid the proliferation of admin access to Subscriptions and associated Azure resources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dirty="0">
                <a:cs typeface="Segoe UI Semilight"/>
              </a:rPr>
              <a:t>Main talking Points</a:t>
            </a:r>
          </a:p>
          <a:p>
            <a:pPr>
              <a:spcAft>
                <a:spcPts val="0"/>
              </a:spcAft>
            </a:pPr>
            <a:endParaRPr lang="en-GB" sz="1400" b="1" dirty="0">
              <a:cs typeface="Segoe UI Semilight"/>
            </a:endParaRPr>
          </a:p>
          <a:p>
            <a:pPr>
              <a:spcAft>
                <a:spcPts val="0"/>
              </a:spcAft>
            </a:pPr>
            <a:r>
              <a:rPr lang="en-GB" sz="1400" b="1" dirty="0">
                <a:cs typeface="Segoe UI Semilight"/>
              </a:rPr>
              <a:t>Subscription Organization and Governance</a:t>
            </a:r>
          </a:p>
          <a:p>
            <a:pPr marL="285750" indent="-285750">
              <a:spcAft>
                <a:spcPts val="0"/>
              </a:spcAft>
              <a:buFont typeface="Wingdings" panose="05000000000000000000" pitchFamily="2" charset="2"/>
              <a:buChar char="q"/>
            </a:pPr>
            <a:r>
              <a:rPr lang="en-US" sz="1400" dirty="0">
                <a:solidFill>
                  <a:srgbClr val="24292E"/>
                </a:solidFill>
                <a:cs typeface="Segoe UI Semilight"/>
              </a:rPr>
              <a:t>Use Management Group structure within an AAD tenant to support org mapping </a:t>
            </a:r>
            <a:endParaRPr lang="en-US" sz="1400" dirty="0">
              <a:solidFill>
                <a:srgbClr val="24292E"/>
              </a:solidFill>
            </a:endParaRPr>
          </a:p>
          <a:p>
            <a:pPr marL="285750" indent="-285750">
              <a:spcAft>
                <a:spcPts val="0"/>
              </a:spcAft>
              <a:buFont typeface="Wingdings" panose="05000000000000000000" pitchFamily="2" charset="2"/>
              <a:buChar char="q"/>
            </a:pPr>
            <a:r>
              <a:rPr lang="en-US" sz="1400" dirty="0">
                <a:solidFill>
                  <a:srgbClr val="24292E"/>
                </a:solidFill>
                <a:cs typeface="Segoe UI Semilight"/>
              </a:rPr>
              <a:t>Must be appropriately considered when planning Azure adoption at-scale</a:t>
            </a:r>
          </a:p>
          <a:p>
            <a:pPr>
              <a:spcAft>
                <a:spcPts val="0"/>
              </a:spcAft>
            </a:pPr>
            <a:r>
              <a:rPr lang="en-GB" sz="1400" b="1" dirty="0">
                <a:cs typeface="Segoe UI Semilight"/>
              </a:rPr>
              <a:t>Configure Subscription Quota and Capacity</a:t>
            </a:r>
          </a:p>
          <a:p>
            <a:pPr marL="313690" lvl="1" indent="-285750">
              <a:buFont typeface="Wingdings" panose="05000000000000000000" pitchFamily="2" charset="2"/>
              <a:buChar char="q"/>
            </a:pPr>
            <a:r>
              <a:rPr lang="en-GB" sz="1400" dirty="0"/>
              <a:t>Platform limits and quotas within the Azure platform for services</a:t>
            </a:r>
            <a:endParaRPr lang="en-GB" sz="1400" dirty="0">
              <a:cs typeface="Segoe UI"/>
            </a:endParaRPr>
          </a:p>
          <a:p>
            <a:pPr marL="313690" lvl="1" indent="-285750">
              <a:buFont typeface="Wingdings" panose="05000000000000000000" pitchFamily="2" charset="2"/>
              <a:buChar char="q"/>
            </a:pPr>
            <a:r>
              <a:rPr lang="en-GB" sz="1400" dirty="0"/>
              <a:t>Availability of required SKUs in chosen Azure regions</a:t>
            </a:r>
            <a:endParaRPr lang="en-GB" sz="1400" dirty="0">
              <a:cs typeface="Segoe UI"/>
            </a:endParaRPr>
          </a:p>
          <a:p>
            <a:pPr marL="313690" lvl="1" indent="-285750">
              <a:buFont typeface="Wingdings" panose="05000000000000000000" pitchFamily="2" charset="2"/>
              <a:buChar char="q"/>
            </a:pPr>
            <a:r>
              <a:rPr lang="en-GB" sz="1400" dirty="0"/>
              <a:t>Subscription quotas are not capacity guarantees and are per region</a:t>
            </a:r>
            <a:endParaRPr lang="en-GB" sz="1400" dirty="0">
              <a:cs typeface="Segoe UI"/>
            </a:endParaRPr>
          </a:p>
          <a:p>
            <a:pPr>
              <a:spcAft>
                <a:spcPts val="0"/>
              </a:spcAft>
            </a:pPr>
            <a:r>
              <a:rPr lang="en-GB" sz="1400" b="1" dirty="0">
                <a:cs typeface="Segoe UI Semilight"/>
              </a:rPr>
              <a:t>Establish Cost Management</a:t>
            </a:r>
          </a:p>
          <a:p>
            <a:pPr marL="313690" lvl="1" indent="-285750">
              <a:buFont typeface="Wingdings" panose="05000000000000000000" pitchFamily="2" charset="2"/>
              <a:buChar char="q"/>
            </a:pPr>
            <a:r>
              <a:rPr lang="en-GB" sz="1400" dirty="0"/>
              <a:t>Potential need for chargeback models where shared PaaS services are concerned, such as ASE which may need to be shared to achieve higher density</a:t>
            </a:r>
            <a:endParaRPr lang="en-GB" sz="1400" dirty="0">
              <a:cs typeface="Segoe UI"/>
            </a:endParaRPr>
          </a:p>
          <a:p>
            <a:pPr marL="313690" lvl="1" indent="-285750">
              <a:buFont typeface="Wingdings" panose="05000000000000000000" pitchFamily="2" charset="2"/>
              <a:buChar char="q"/>
            </a:pPr>
            <a:r>
              <a:rPr lang="en-GB" sz="1400" dirty="0"/>
              <a:t>Shutdown schedule for non-prod workloads to optimise costs</a:t>
            </a: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dirty="0">
                <a:solidFill>
                  <a:schemeClr val="tx1"/>
                </a:solidFill>
                <a:effectLst/>
                <a:latin typeface="Segoe UI" panose="020B0502040204020203" pitchFamily="34" charset="0"/>
                <a:cs typeface="Segoe UI"/>
              </a:rPr>
              <a:t>Further Talking Point</a:t>
            </a: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E"/>
                </a:solidFill>
                <a:effectLst/>
                <a:latin typeface="-apple-system"/>
              </a:rPr>
              <a:t>Define Management Group Hierarchy</a:t>
            </a:r>
            <a:br>
              <a:rPr lang="en-US" b="0" i="0" dirty="0">
                <a:solidFill>
                  <a:srgbClr val="24292E"/>
                </a:solidFill>
                <a:effectLst/>
                <a:latin typeface="-apple-system"/>
              </a:rPr>
            </a:br>
            <a:r>
              <a:rPr lang="en-US" b="0" i="0" dirty="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dirty="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dirty="0">
                <a:solidFill>
                  <a:srgbClr val="24292E"/>
                </a:solidFill>
                <a:effectLst/>
                <a:latin typeface="-apple-system"/>
              </a:rPr>
              <a:t>A management group tree can support up to </a:t>
            </a:r>
            <a:r>
              <a:rPr lang="en-US" b="0" i="0" u="none" strike="noStrike" dirty="0">
                <a:solidFill>
                  <a:srgbClr val="0366D6"/>
                </a:solidFill>
                <a:effectLst/>
                <a:latin typeface="-apple-system"/>
                <a:hlinkClick r:id="rId3"/>
              </a:rPr>
              <a:t>six levels of depth</a:t>
            </a:r>
            <a:r>
              <a:rPr lang="en-US" b="0" i="0" dirty="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Organization and Governance</a:t>
            </a:r>
            <a:br>
              <a:rPr lang="en-US" b="0" i="0" dirty="0">
                <a:solidFill>
                  <a:srgbClr val="24292E"/>
                </a:solidFill>
                <a:effectLst/>
                <a:latin typeface="-apple-system"/>
              </a:rPr>
            </a:br>
            <a:r>
              <a:rPr lang="en-US" b="0" i="0" dirty="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dirty="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dirty="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dirty="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Quotas and Capacity</a:t>
            </a:r>
            <a:br>
              <a:rPr lang="en-US" b="0" i="0" dirty="0">
                <a:solidFill>
                  <a:srgbClr val="24292E"/>
                </a:solidFill>
                <a:effectLst/>
                <a:latin typeface="-apple-system"/>
              </a:rPr>
            </a:br>
            <a:r>
              <a:rPr lang="en-US" b="0" i="0" dirty="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dirty="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dirty="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dirty="0">
                <a:solidFill>
                  <a:srgbClr val="24292E"/>
                </a:solidFill>
                <a:effectLst/>
                <a:latin typeface="-apple-system"/>
              </a:rPr>
              <a:t>Subscription quotas are not capacity guarantees and are applied on a per region basis.</a:t>
            </a:r>
            <a:br>
              <a:rPr lang="en-US" b="0" i="0" dirty="0">
                <a:solidFill>
                  <a:srgbClr val="24292E"/>
                </a:solidFill>
                <a:effectLst/>
                <a:latin typeface="-apple-system"/>
              </a:rPr>
            </a:b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Cost Management</a:t>
            </a:r>
            <a:br>
              <a:rPr lang="en-US" b="0" i="0" dirty="0">
                <a:solidFill>
                  <a:srgbClr val="24292E"/>
                </a:solidFill>
                <a:effectLst/>
                <a:latin typeface="-apple-system"/>
              </a:rPr>
            </a:br>
            <a:r>
              <a:rPr lang="en-US" b="0" i="0" dirty="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dirty="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dirty="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dirty="0">
                <a:solidFill>
                  <a:srgbClr val="24292E"/>
                </a:solidFill>
                <a:effectLst/>
                <a:latin typeface="-apple-system"/>
              </a:rPr>
              <a:t>Potential need for chargeback models where shared PaaS services are concerned, such as ASE and AKS which may need to be shared to achieve higher density</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dirty="0">
              <a:latin typeface="Segoe UI "/>
            </a:endParaRPr>
          </a:p>
          <a:p>
            <a:endParaRPr lang="en-US" b="1" dirty="0">
              <a:latin typeface="Segoe UI "/>
            </a:endParaRPr>
          </a:p>
          <a:p>
            <a:r>
              <a:rPr lang="en-US" b="1" dirty="0">
                <a:latin typeface="Segoe UI "/>
              </a:rPr>
              <a:t>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dirty="0">
              <a:latin typeface="Segoe UI "/>
            </a:endParaRPr>
          </a:p>
          <a:p>
            <a:pPr lvl="1"/>
            <a:r>
              <a:rPr lang="en-US" b="1" dirty="0">
                <a:latin typeface="Segoe UI "/>
              </a:rPr>
              <a:t>Tip</a:t>
            </a:r>
            <a:r>
              <a:rPr lang="en-US" b="0" dirty="0">
                <a:latin typeface="Segoe UI "/>
              </a:rPr>
              <a:t> – A common scenario here is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b="1" dirty="0">
              <a:latin typeface="Segoe UI "/>
            </a:endParaRPr>
          </a:p>
          <a:p>
            <a:endParaRPr lang="en-US" b="1" dirty="0">
              <a:latin typeface="Segoe UI "/>
            </a:endParaRPr>
          </a:p>
          <a:p>
            <a:r>
              <a:rPr lang="en-US" b="1" dirty="0">
                <a:latin typeface="Segoe UI "/>
              </a:rPr>
              <a:t>Azure Networking Topology</a:t>
            </a:r>
          </a:p>
          <a:p>
            <a:pPr marL="171450"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dirty="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dirty="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dirty="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dirty="0">
                <a:latin typeface="Segoe UI "/>
              </a:rPr>
              <a:t>Traditional Azure Networking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dirty="0">
                <a:solidFill>
                  <a:srgbClr val="24292E"/>
                </a:solidFill>
                <a:effectLst/>
                <a:latin typeface="Segoe UI "/>
              </a:rPr>
              <a:t>only intend to deploy resources in a few Azure regions</a:t>
            </a:r>
          </a:p>
          <a:p>
            <a:pPr marL="685800" lvl="1" indent="-228600">
              <a:buFont typeface="+mj-lt"/>
              <a:buAutoNum type="arabicPeriod"/>
            </a:pPr>
            <a:r>
              <a:rPr lang="en-US" b="0" i="0" dirty="0">
                <a:solidFill>
                  <a:srgbClr val="24292E"/>
                </a:solidFill>
                <a:effectLst/>
                <a:latin typeface="Segoe UI "/>
              </a:rPr>
              <a:t>have no need for a global interconnected network</a:t>
            </a:r>
          </a:p>
          <a:p>
            <a:pPr marL="685800" lvl="1" indent="-228600">
              <a:buFont typeface="+mj-lt"/>
              <a:buAutoNum type="arabicPeriod"/>
            </a:pPr>
            <a:r>
              <a:rPr lang="en-US" b="0" i="0" dirty="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dirty="0">
                <a:solidFill>
                  <a:srgbClr val="24292E"/>
                </a:solidFill>
                <a:effectLst/>
                <a:latin typeface="Segoe UI "/>
              </a:rPr>
              <a:t>require full control and granularity for manually configuring their Azure network.</a:t>
            </a:r>
          </a:p>
          <a:p>
            <a:pPr marL="457200" lvl="1" indent="0">
              <a:buFont typeface="+mj-lt"/>
              <a:buNone/>
            </a:pPr>
            <a:endParaRPr lang="en-US" b="0" i="0" dirty="0">
              <a:solidFill>
                <a:srgbClr val="24292E"/>
              </a:solidFill>
              <a:effectLst/>
              <a:latin typeface="Segoe UI "/>
            </a:endParaRPr>
          </a:p>
          <a:p>
            <a:pPr marL="457200" lvl="1" indent="0">
              <a:buFont typeface="+mj-lt"/>
              <a:buNone/>
            </a:pPr>
            <a:r>
              <a:rPr lang="en-US" b="1" i="0" dirty="0">
                <a:solidFill>
                  <a:srgbClr val="24292E"/>
                </a:solidFill>
                <a:effectLst/>
                <a:latin typeface="Segoe UI "/>
              </a:rPr>
              <a:t>Tip</a:t>
            </a:r>
            <a:r>
              <a:rPr lang="en-US" b="0" i="0" dirty="0">
                <a:solidFill>
                  <a:srgbClr val="24292E"/>
                </a:solidFill>
                <a:effectLst/>
                <a:latin typeface="Segoe UI "/>
              </a:rPr>
              <a:t>: The decision point here is usually boils down to two things; do you want managed transit networking? If yes, then </a:t>
            </a:r>
            <a:r>
              <a:rPr lang="en-US" b="0" i="0" dirty="0" err="1">
                <a:solidFill>
                  <a:srgbClr val="24292E"/>
                </a:solidFill>
                <a:effectLst/>
                <a:latin typeface="Segoe UI "/>
              </a:rPr>
              <a:t>vwan</a:t>
            </a:r>
            <a:r>
              <a:rPr lang="en-US" b="0" i="0" dirty="0">
                <a:solidFill>
                  <a:srgbClr val="24292E"/>
                </a:solidFill>
                <a:effectLst/>
                <a:latin typeface="Segoe UI "/>
              </a:rPr>
              <a:t>. Do you need to ensure </a:t>
            </a:r>
            <a:r>
              <a:rPr lang="en-US" b="0" i="0" dirty="0" err="1">
                <a:solidFill>
                  <a:srgbClr val="24292E"/>
                </a:solidFill>
                <a:effectLst/>
                <a:latin typeface="Segoe UI "/>
              </a:rPr>
              <a:t>vnets</a:t>
            </a:r>
            <a:r>
              <a:rPr lang="en-US" b="0" i="0" dirty="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dirty="0">
              <a:latin typeface="Segoe UI "/>
            </a:endParaRPr>
          </a:p>
          <a:p>
            <a:pPr algn="l"/>
            <a:r>
              <a:rPr lang="en-US" b="1" dirty="0">
                <a:latin typeface="Segoe UI "/>
              </a:rPr>
              <a:t>Connectivity 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dirty="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dirty="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dirty="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dirty="0">
                <a:solidFill>
                  <a:srgbClr val="24292E"/>
                </a:solidFill>
                <a:effectLst/>
                <a:latin typeface="Segoe UI "/>
              </a:rPr>
              <a:t>Do not use the same ExpressRoute circuit to connect multiple environments that require isolation or dedicated bandwidth, so as to avoid "noisy </a:t>
            </a:r>
            <a:r>
              <a:rPr lang="en-US" b="0" i="0" dirty="0" err="1">
                <a:solidFill>
                  <a:srgbClr val="24292E"/>
                </a:solidFill>
                <a:effectLst/>
                <a:latin typeface="Segoe UI "/>
              </a:rPr>
              <a:t>neighbour</a:t>
            </a:r>
            <a:r>
              <a:rPr lang="en-US" b="0" i="0" dirty="0">
                <a:solidFill>
                  <a:srgbClr val="24292E"/>
                </a:solidFill>
                <a:effectLst/>
                <a:latin typeface="Segoe UI "/>
              </a:rPr>
              <a:t>" risks.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Connectivity to Azure PaaS </a:t>
            </a:r>
            <a:r>
              <a:rPr lang="en-US" b="0" dirty="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0" i="0" u="none" strike="noStrike" dirty="0">
                <a:solidFill>
                  <a:srgbClr val="0366D6"/>
                </a:solidFill>
                <a:effectLst/>
                <a:latin typeface="Segoe UI "/>
              </a:rPr>
              <a:t>Private Link p</a:t>
            </a:r>
            <a:r>
              <a:rPr lang="en-US" b="0" i="0" dirty="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dirty="0">
              <a:solidFill>
                <a:srgbClr val="24292E"/>
              </a:solidFill>
              <a:effectLst/>
              <a:latin typeface="Segoe UI "/>
            </a:endParaRPr>
          </a:p>
          <a:p>
            <a:pPr marL="0" indent="0">
              <a:buFont typeface="Arial" panose="020B0604020202020204" pitchFamily="34" charset="0"/>
              <a:buNone/>
            </a:pPr>
            <a:r>
              <a:rPr lang="en-US" b="0" i="0" dirty="0">
                <a:solidFill>
                  <a:srgbClr val="24292E"/>
                </a:solidFill>
                <a:effectLst/>
                <a:latin typeface="Segoe UI "/>
              </a:rPr>
              <a:t>	</a:t>
            </a:r>
            <a:r>
              <a:rPr lang="en-US" b="1" i="0" dirty="0">
                <a:solidFill>
                  <a:srgbClr val="24292E"/>
                </a:solidFill>
                <a:effectLst/>
                <a:latin typeface="Segoe UI "/>
              </a:rPr>
              <a:t>Tip</a:t>
            </a:r>
            <a:r>
              <a:rPr lang="en-US" b="0" i="0" dirty="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Inbound and Outbound Internet Connectivity </a:t>
            </a:r>
            <a:r>
              <a:rPr lang="en-US" b="0" dirty="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dirty="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Many enterprise customers have 100’s of 3</a:t>
            </a:r>
            <a:r>
              <a:rPr lang="en-US" b="0" baseline="30000" dirty="0">
                <a:latin typeface="Segoe UI "/>
              </a:rPr>
              <a:t>rd</a:t>
            </a:r>
            <a:r>
              <a:rPr lang="en-US" b="0" dirty="0">
                <a:latin typeface="Segoe UI "/>
              </a:rPr>
              <a:t> party firewalls deployed and want to maintain that ‘single pain of glass’ management for Azure. While this works and is supported 3</a:t>
            </a:r>
            <a:r>
              <a:rPr lang="en-US" b="0" baseline="30000" dirty="0">
                <a:latin typeface="Segoe UI "/>
              </a:rPr>
              <a:t>rd</a:t>
            </a:r>
            <a:r>
              <a:rPr lang="en-US" b="0" dirty="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dirty="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dirty="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dirty="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dirty="0">
              <a:latin typeface="Segoe UI "/>
            </a:endParaRPr>
          </a:p>
          <a:p>
            <a:pPr marL="0" indent="0">
              <a:buFont typeface="Arial" panose="020B0604020202020204" pitchFamily="34" charset="0"/>
              <a:buNone/>
            </a:pPr>
            <a:r>
              <a:rPr lang="en-US" b="1" dirty="0">
                <a:latin typeface="Segoe UI "/>
              </a:rPr>
              <a:t>Planning for Landing Zone Network Segmentation</a:t>
            </a:r>
            <a:r>
              <a:rPr lang="en-US" b="0" dirty="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dirty="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dirty="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dirty="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dirty="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dirty="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dirty="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Network Encryption </a:t>
            </a:r>
            <a:r>
              <a:rPr lang="en-US" b="0" dirty="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dirty="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dirty="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dirty="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dirty="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dirty="0">
                <a:solidFill>
                  <a:srgbClr val="24292E"/>
                </a:solidFill>
                <a:effectLst/>
                <a:latin typeface="Segoe UI "/>
              </a:rPr>
              <a:t>Azure does not currently offer native encryption over Global </a:t>
            </a:r>
            <a:r>
              <a:rPr lang="en-US" b="0" i="0" dirty="0" err="1">
                <a:solidFill>
                  <a:srgbClr val="24292E"/>
                </a:solidFill>
                <a:effectLst/>
                <a:latin typeface="Segoe UI "/>
              </a:rPr>
              <a:t>VNet</a:t>
            </a:r>
            <a:r>
              <a:rPr lang="en-US" b="0" i="0" dirty="0">
                <a:solidFill>
                  <a:srgbClr val="24292E"/>
                </a:solidFill>
                <a:effectLst/>
                <a:latin typeface="Segoe UI "/>
              </a:rPr>
              <a:t> Peering.</a:t>
            </a:r>
          </a:p>
          <a:p>
            <a:pPr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dirty="0">
                <a:solidFill>
                  <a:srgbClr val="0366D6"/>
                </a:solidFill>
                <a:effectLst/>
                <a:latin typeface="Segoe UI "/>
                <a:hlinkClick r:id="rId3"/>
              </a:rPr>
              <a:t>Azure Virtual Network TAP (VTAP)</a:t>
            </a:r>
            <a:r>
              <a:rPr lang="en-US" b="0" i="0" dirty="0">
                <a:solidFill>
                  <a:srgbClr val="24292E"/>
                </a:solidFill>
                <a:effectLst/>
                <a:latin typeface="Segoe UI "/>
              </a:rPr>
              <a:t> is in preview, but your must reach to </a:t>
            </a:r>
            <a:r>
              <a:rPr lang="en-US" b="0" i="0" u="none" strike="noStrike" dirty="0">
                <a:solidFill>
                  <a:srgbClr val="0366D6"/>
                </a:solidFill>
                <a:effectLst/>
                <a:latin typeface="Segoe UI "/>
                <a:hlinkClick r:id="rId4"/>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27</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&amp; monitoring</a:t>
            </a:r>
            <a:r>
              <a:rPr lang="en-US" b="0" dirty="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dirty="0"/>
          </a:p>
          <a:p>
            <a:r>
              <a:rPr lang="en-US" b="1" dirty="0"/>
              <a:t>Role Entitlement</a:t>
            </a:r>
            <a:endParaRPr lang="en-US" b="0" dirty="0"/>
          </a:p>
          <a:p>
            <a:pPr lvl="1"/>
            <a:r>
              <a:rPr lang="en-US" b="0" dirty="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dirty="0"/>
          </a:p>
          <a:p>
            <a:pPr lvl="0"/>
            <a:r>
              <a:rPr lang="en-US" b="1" dirty="0"/>
              <a:t>Policy Assignment</a:t>
            </a:r>
          </a:p>
          <a:p>
            <a:pPr lvl="1"/>
            <a:r>
              <a:rPr lang="en-US" b="0" dirty="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dirty="0"/>
          </a:p>
          <a:p>
            <a:pPr lvl="0"/>
            <a:r>
              <a:rPr lang="en-US" b="1" dirty="0"/>
              <a:t>Archetype Templates</a:t>
            </a:r>
          </a:p>
          <a:p>
            <a:pPr lvl="1"/>
            <a:r>
              <a:rPr lang="en-US" b="0" dirty="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dirty="0"/>
          </a:p>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dirty="0"/>
              <a:t>Log Queries</a:t>
            </a:r>
            <a:r>
              <a:rPr lang="en-US" b="0" dirty="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dirty="0"/>
              <a:t>The goal of </a:t>
            </a:r>
            <a:r>
              <a:rPr lang="en-US" b="1" dirty="0"/>
              <a:t>alerting</a:t>
            </a:r>
            <a:r>
              <a:rPr lang="en-US" b="0" dirty="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dirty="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dirty="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dirty="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Dashboards</a:t>
            </a:r>
          </a:p>
          <a:p>
            <a:pPr marL="457200" lvl="1" indent="0">
              <a:buFont typeface="Arial" panose="020B0604020202020204" pitchFamily="34" charset="0"/>
              <a:buNone/>
            </a:pPr>
            <a:r>
              <a:rPr lang="en-US" b="0" dirty="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dirty="0"/>
              <a:t>Azure Workbooks </a:t>
            </a:r>
            <a:r>
              <a:rPr lang="en-US" b="0" dirty="0"/>
              <a:t>are the platform visualization capability where current development efforts are focused.</a:t>
            </a:r>
          </a:p>
          <a:p>
            <a:pPr marL="914400" lvl="2" indent="0">
              <a:buFont typeface="Arial" panose="020B0604020202020204" pitchFamily="34" charset="0"/>
              <a:buNone/>
            </a:pPr>
            <a:r>
              <a:rPr lang="en-US" b="0" dirty="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are currently compatible with the following data sources:</a:t>
            </a:r>
          </a:p>
          <a:p>
            <a:pPr marL="1085850" lvl="2" indent="-171450">
              <a:buFont typeface="Arial" panose="020B0604020202020204" pitchFamily="34" charset="0"/>
              <a:buChar char="•"/>
            </a:pPr>
            <a:r>
              <a:rPr lang="en-US" b="0" dirty="0"/>
              <a:t>Logs</a:t>
            </a:r>
          </a:p>
          <a:p>
            <a:pPr marL="1085850" lvl="2" indent="-171450">
              <a:buFont typeface="Arial" panose="020B0604020202020204" pitchFamily="34" charset="0"/>
              <a:buChar char="•"/>
            </a:pPr>
            <a:r>
              <a:rPr lang="en-US" b="0" dirty="0"/>
              <a:t>Metrics</a:t>
            </a:r>
          </a:p>
          <a:p>
            <a:pPr marL="1085850" lvl="2" indent="-171450">
              <a:buFont typeface="Arial" panose="020B0604020202020204" pitchFamily="34" charset="0"/>
              <a:buChar char="•"/>
            </a:pPr>
            <a:r>
              <a:rPr lang="en-US" b="0" dirty="0"/>
              <a:t>Azure Resource Graph</a:t>
            </a:r>
          </a:p>
          <a:p>
            <a:pPr marL="1085850" lvl="2" indent="-171450">
              <a:buFont typeface="Arial" panose="020B0604020202020204" pitchFamily="34" charset="0"/>
              <a:buChar char="•"/>
            </a:pPr>
            <a:r>
              <a:rPr lang="en-US" b="0" dirty="0"/>
              <a:t>Alerts (Preview)</a:t>
            </a:r>
          </a:p>
          <a:p>
            <a:pPr marL="1085850" lvl="2" indent="-171450">
              <a:buFont typeface="Arial" panose="020B0604020202020204" pitchFamily="34" charset="0"/>
              <a:buChar char="•"/>
            </a:pPr>
            <a:r>
              <a:rPr lang="en-US" b="0" dirty="0"/>
              <a:t>Workload Health (Preview)</a:t>
            </a:r>
          </a:p>
          <a:p>
            <a:pPr marL="1085850" lvl="2" indent="-171450">
              <a:buFont typeface="Arial" panose="020B0604020202020204" pitchFamily="34" charset="0"/>
              <a:buChar char="•"/>
            </a:pPr>
            <a:r>
              <a:rPr lang="en-US" b="0" dirty="0"/>
              <a:t>Azure Resource Health (Preview)</a:t>
            </a:r>
          </a:p>
          <a:p>
            <a:pPr marL="1085850" lvl="2" indent="-171450">
              <a:buFont typeface="Arial" panose="020B0604020202020204" pitchFamily="34" charset="0"/>
              <a:buChar char="•"/>
            </a:pPr>
            <a:r>
              <a:rPr lang="en-US" b="0" dirty="0"/>
              <a:t>Azure Data Explorer (Preview)</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Automation Accounts</a:t>
            </a:r>
          </a:p>
          <a:p>
            <a:pPr marL="457200" lvl="1" indent="0">
              <a:buFont typeface="Arial" panose="020B0604020202020204" pitchFamily="34" charset="0"/>
              <a:buNone/>
            </a:pPr>
            <a:r>
              <a:rPr lang="en-US" b="0" dirty="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dirty="0"/>
              <a:t>Update Management </a:t>
            </a:r>
            <a:r>
              <a:rPr lang="en-US" b="0" dirty="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dirty="0"/>
              <a:t>Inventory Management </a:t>
            </a:r>
            <a:r>
              <a:rPr lang="en-US" b="0" dirty="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dirty="0"/>
              <a:t>Change Tracking </a:t>
            </a:r>
            <a:r>
              <a:rPr lang="en-US" b="0" dirty="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Network Watcher</a:t>
            </a:r>
          </a:p>
          <a:p>
            <a:pPr marL="457200" lvl="1" indent="0">
              <a:buFont typeface="Arial" panose="020B0604020202020204" pitchFamily="34" charset="0"/>
              <a:buNone/>
            </a:pPr>
            <a:r>
              <a:rPr lang="en-US" b="0" dirty="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Security Center</a:t>
            </a:r>
          </a:p>
          <a:p>
            <a:pPr marL="457200" lvl="1" indent="0">
              <a:buFont typeface="Arial" panose="020B0604020202020204" pitchFamily="34" charset="0"/>
              <a:buNone/>
            </a:pPr>
            <a:r>
              <a:rPr lang="en-US" b="0" dirty="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dirty="0"/>
              <a:t>		</a:t>
            </a:r>
          </a:p>
          <a:p>
            <a:pPr marL="457200" lvl="1" indent="0">
              <a:buFont typeface="Arial" panose="020B0604020202020204" pitchFamily="34" charset="0"/>
              <a:buNone/>
            </a:pPr>
            <a:r>
              <a:rPr lang="en-US" b="0" dirty="0"/>
              <a:t>When Security Center identifies a threat, it triggers a security alert with steps you need to take to respond to an attack. It also provides a report with information about the threat that was detected.</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how cloud operating models define how cloud environments are used, lets now look at how we define the foundations of those environments with landing zones.</a:t>
            </a:r>
          </a:p>
          <a:p>
            <a:endParaRPr lang="en-US"/>
          </a:p>
          <a:p>
            <a:r>
              <a:rPr lang="en-US"/>
              <a:t>Azure landing zones are a key element of a successful cloud adoption journey as they establish the platform components that help organizations safely, and successfully migrate and innovate in the cloud.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TALK TRACK:</a:t>
            </a:r>
          </a:p>
          <a:p>
            <a:r>
              <a:rPr lang="en-GB" b="0" dirty="0"/>
              <a:t>ES is secure by design leveraging </a:t>
            </a:r>
          </a:p>
          <a:p>
            <a:pPr marL="171450" indent="-171450">
              <a:buFont typeface="Arial" panose="020B0604020202020204" pitchFamily="34" charset="0"/>
              <a:buChar char="•"/>
            </a:pPr>
            <a:r>
              <a:rPr lang="en-GB" b="0" dirty="0"/>
              <a:t>Azure </a:t>
            </a:r>
            <a:r>
              <a:rPr lang="en-GB" b="0" dirty="0" err="1"/>
              <a:t>DepolyIfNotExist</a:t>
            </a:r>
            <a:r>
              <a:rPr lang="en-GB" b="0" dirty="0"/>
              <a:t> Policies</a:t>
            </a:r>
          </a:p>
          <a:p>
            <a:pPr marL="171450" indent="-171450">
              <a:buFont typeface="Arial" panose="020B0604020202020204" pitchFamily="34" charset="0"/>
              <a:buChar char="•"/>
            </a:pPr>
            <a:r>
              <a:rPr lang="en-GB" b="0" dirty="0"/>
              <a:t>Centralized Identity &amp; Access </a:t>
            </a:r>
            <a:r>
              <a:rPr lang="en-GB" b="0" dirty="0" err="1"/>
              <a:t>Mgmt</a:t>
            </a:r>
            <a:r>
              <a:rPr lang="en-GB" b="0" dirty="0"/>
              <a:t> with PIM, MFA, Conditional Access to provide the components for Zero-Trust </a:t>
            </a:r>
          </a:p>
          <a:p>
            <a:pPr marL="171450" indent="-171450">
              <a:buFont typeface="Arial" panose="020B0604020202020204" pitchFamily="34" charset="0"/>
              <a:buChar char="•"/>
            </a:pPr>
            <a:r>
              <a:rPr lang="en-GB" b="0" dirty="0"/>
              <a:t>Protect secrets with a strategic Key Vault approach</a:t>
            </a:r>
          </a:p>
          <a:p>
            <a:pPr marL="171450" indent="-171450">
              <a:buFont typeface="Arial" panose="020B0604020202020204" pitchFamily="34" charset="0"/>
              <a:buChar char="•"/>
            </a:pPr>
            <a:r>
              <a:rPr lang="en-GB" b="0" dirty="0"/>
              <a:t>All logs go to a centralized Log Analytics Workspace</a:t>
            </a:r>
          </a:p>
          <a:p>
            <a:pPr marL="171450" indent="-171450">
              <a:buFont typeface="Arial" panose="020B0604020202020204" pitchFamily="34" charset="0"/>
              <a:buChar char="•"/>
            </a:pPr>
            <a:r>
              <a:rPr lang="en-GB" b="0" dirty="0"/>
              <a:t>Azure Security Center for </a:t>
            </a:r>
          </a:p>
          <a:p>
            <a:endParaRPr lang="en-US" dirty="0"/>
          </a:p>
          <a:p>
            <a:r>
              <a:rPr lang="en-US" b="1" dirty="0">
                <a:latin typeface="Segoe UI"/>
                <a:cs typeface="Segoe UI"/>
              </a:rPr>
              <a:t>Key Message: </a:t>
            </a:r>
            <a:r>
              <a:rPr lang="en-US" dirty="0">
                <a:latin typeface="Segoe UI"/>
                <a:cs typeface="Segoe UI"/>
              </a:rPr>
              <a:t>Key Vaults are for applications</a:t>
            </a:r>
            <a:endParaRPr lang="en-US" dirty="0"/>
          </a:p>
          <a:p>
            <a:endParaRPr lang="en-US" dirty="0">
              <a:latin typeface="Segoe UI"/>
              <a:cs typeface="Segoe UI"/>
            </a:endParaRPr>
          </a:p>
          <a:p>
            <a:r>
              <a:rPr lang="en-US" dirty="0">
                <a:latin typeface="Segoe UI"/>
                <a:cs typeface="Segoe UI"/>
              </a:rPr>
              <a:t>Emphasis on central management with policies to ensure compliance and to not reach scale limits.</a:t>
            </a:r>
          </a:p>
          <a:p>
            <a:pPr marL="685800" lvl="1" indent="-228600">
              <a:buFont typeface="Wingdings"/>
              <a:buChar char="q"/>
            </a:pPr>
            <a:r>
              <a:rPr lang="en-US" dirty="0">
                <a:latin typeface="Segoe UI"/>
                <a:cs typeface="Segoe UI"/>
              </a:rPr>
              <a:t>Key Vault should be centrally managed, but not centrally deployed. </a:t>
            </a:r>
            <a:endParaRPr lang="en-US" dirty="0">
              <a:cs typeface="Segoe UI"/>
            </a:endParaRPr>
          </a:p>
          <a:p>
            <a:pPr marL="685800" lvl="1" indent="-228600">
              <a:buFont typeface="Wingdings"/>
              <a:buChar char="q"/>
            </a:pPr>
            <a:r>
              <a:rPr lang="en-US" dirty="0">
                <a:latin typeface="Segoe UI"/>
                <a:cs typeface="Segoe UI"/>
              </a:rPr>
              <a:t>Key Vault should not be in a dedicated subscription as a shared service.</a:t>
            </a:r>
            <a:endParaRPr lang="en-US" dirty="0">
              <a:cs typeface="Segoe UI"/>
            </a:endParaRPr>
          </a:p>
          <a:p>
            <a:pPr marL="685800" lvl="1" indent="-228600">
              <a:buFont typeface="Wingdings"/>
              <a:buChar char="q"/>
            </a:pPr>
            <a:r>
              <a:rPr lang="en-US" dirty="0">
                <a:latin typeface="Segoe UI"/>
                <a:cs typeface="Segoe UI"/>
              </a:rPr>
              <a:t>Key Vault, by design, should be distributed across the applications that need it. </a:t>
            </a:r>
            <a:endParaRPr lang="en-US" dirty="0">
              <a:cs typeface="Segoe UI"/>
            </a:endParaRPr>
          </a:p>
          <a:p>
            <a:endParaRPr lang="en-US" dirty="0">
              <a:latin typeface="Segoe UI"/>
              <a:cs typeface="Segoe UI"/>
            </a:endParaRPr>
          </a:p>
          <a:p>
            <a:r>
              <a:rPr lang="en-US" b="1" dirty="0">
                <a:latin typeface="Segoe UI"/>
                <a:cs typeface="Segoe UI"/>
              </a:rPr>
              <a:t>Identity &amp; Access</a:t>
            </a:r>
            <a:r>
              <a:rPr lang="en-US" dirty="0">
                <a:latin typeface="Segoe UI"/>
                <a:cs typeface="Segoe UI"/>
              </a:rPr>
              <a:t> </a:t>
            </a:r>
            <a:endParaRPr lang="en-US" dirty="0">
              <a:cs typeface="Segoe UI"/>
            </a:endParaRPr>
          </a:p>
          <a:p>
            <a:pPr marL="628650" lvl="1" indent="-171450">
              <a:buFont typeface="Wingdings"/>
              <a:buChar char="q"/>
            </a:pPr>
            <a:r>
              <a:rPr lang="en-US" dirty="0">
                <a:latin typeface="Segoe UI"/>
                <a:cs typeface="Segoe UI"/>
              </a:rPr>
              <a:t>Leverage PIM for roles assignments to avoid permanent access. </a:t>
            </a:r>
            <a:endParaRPr lang="en-US" dirty="0">
              <a:cs typeface="Segoe UI"/>
            </a:endParaRPr>
          </a:p>
          <a:p>
            <a:pPr marL="628650" lvl="1" indent="-171450">
              <a:buFont typeface="Wingdings"/>
              <a:buChar char="q"/>
            </a:pPr>
            <a:r>
              <a:rPr lang="en-US" dirty="0">
                <a:latin typeface="Segoe UI"/>
                <a:cs typeface="Segoe UI"/>
              </a:rPr>
              <a:t>Use of custom roles to add granularity to the permissions </a:t>
            </a:r>
            <a:endParaRPr lang="en-US" dirty="0">
              <a:cs typeface="Segoe UI"/>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31</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4292E"/>
                </a:solidFill>
                <a:effectLst/>
                <a:latin typeface="-apple-system"/>
              </a:rPr>
              <a:t>Key message – </a:t>
            </a:r>
            <a:r>
              <a:rPr lang="en-US" b="0" i="0">
                <a:solidFill>
                  <a:srgbClr val="24292E"/>
                </a:solidFill>
                <a:effectLst/>
                <a:latin typeface="-apple-system"/>
              </a:rPr>
              <a:t>let’s discuss how to get started with the Enterprise-Scale platform-native reference implementation and outline design objectives, current design</a:t>
            </a:r>
          </a:p>
          <a:p>
            <a:pPr algn="l"/>
            <a:r>
              <a:rPr lang="en-US" b="0" i="0">
                <a:solidFill>
                  <a:srgbClr val="24292E"/>
                </a:solidFill>
                <a:effectLst/>
                <a:latin typeface="-apple-system"/>
              </a:rPr>
              <a:t>There are two categories of activities that must take place in order to implement the "North Star" architecture.</a:t>
            </a:r>
          </a:p>
          <a:p>
            <a:pPr marL="171450" indent="-171450" algn="l">
              <a:buFont typeface="Arial" panose="020B0604020202020204" pitchFamily="34" charset="0"/>
              <a:buChar char="•"/>
            </a:pPr>
            <a:r>
              <a:rPr lang="en-US" b="0" i="0">
                <a:solidFill>
                  <a:srgbClr val="24292E"/>
                </a:solidFill>
                <a:effectLst/>
                <a:latin typeface="-apple-system"/>
              </a:rPr>
              <a:t>What-must-be-true</a:t>
            </a:r>
          </a:p>
          <a:p>
            <a:pPr algn="l">
              <a:buFont typeface="+mj-lt"/>
              <a:buNone/>
            </a:pPr>
            <a:r>
              <a:rPr lang="en-US" b="1" i="0">
                <a:solidFill>
                  <a:srgbClr val="E3E3E3"/>
                </a:solidFill>
                <a:effectLst/>
                <a:latin typeface="Segoe UI" panose="020B0502040204020203" pitchFamily="34" charset="0"/>
              </a:rPr>
              <a:t>What-must-be-true for the enterprise-scale architecture:</a:t>
            </a:r>
            <a:r>
              <a:rPr lang="en-US" b="0" i="0">
                <a:solidFill>
                  <a:srgbClr val="E3E3E3"/>
                </a:solidFill>
                <a:effectLst/>
                <a:latin typeface="Segoe UI" panose="020B0502040204020203" pitchFamily="34" charset="0"/>
              </a:rPr>
              <a:t> Encompasses activities that must be performed by the Azure and Azure AD administrators to establish an initial configuration. These activities are sequential by nature and primarily one-off activities.</a:t>
            </a:r>
          </a:p>
          <a:p>
            <a:pPr algn="l">
              <a:buFont typeface="+mj-lt"/>
              <a:buNone/>
            </a:pPr>
            <a:r>
              <a:rPr lang="en-US" b="1" i="0">
                <a:solidFill>
                  <a:srgbClr val="E3E3E3"/>
                </a:solidFill>
                <a:effectLst/>
                <a:latin typeface="Segoe UI" panose="020B0502040204020203" pitchFamily="34" charset="0"/>
              </a:rPr>
              <a:t>Enable a new region (</a:t>
            </a:r>
            <a:r>
              <a:rPr lang="en-US" b="1" i="1">
                <a:solidFill>
                  <a:srgbClr val="E3E3E3"/>
                </a:solidFill>
                <a:effectLst/>
                <a:latin typeface="Segoe UI" panose="020B0502040204020203" pitchFamily="34" charset="0"/>
              </a:rPr>
              <a:t>File -&gt; New -&gt; Region</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Set of activities that are required whenever there is a need to expand the enterprise-scale platform into a new Azure region.</a:t>
            </a:r>
          </a:p>
          <a:p>
            <a:pPr algn="l">
              <a:buFont typeface="+mj-lt"/>
              <a:buNone/>
            </a:pPr>
            <a:r>
              <a:rPr lang="en-US" b="1" i="0">
                <a:solidFill>
                  <a:srgbClr val="E3E3E3"/>
                </a:solidFill>
                <a:effectLst/>
                <a:latin typeface="Segoe UI" panose="020B0502040204020203" pitchFamily="34" charset="0"/>
              </a:rPr>
              <a:t>Deploy a new landing zone (</a:t>
            </a:r>
            <a:r>
              <a:rPr lang="en-US" b="1" i="1">
                <a:solidFill>
                  <a:srgbClr val="E3E3E3"/>
                </a:solidFill>
                <a:effectLst/>
                <a:latin typeface="Segoe UI" panose="020B0502040204020203" pitchFamily="34" charset="0"/>
              </a:rPr>
              <a:t>File -&gt; New -&gt; Landing Zone</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These are recurring activities that are required to instantiate a new landing zone.</a:t>
            </a:r>
          </a:p>
          <a:p>
            <a:pPr marL="0" indent="0" algn="l">
              <a:buFont typeface="Arial" panose="020B0604020202020204" pitchFamily="34" charset="0"/>
              <a:buNone/>
            </a:pPr>
            <a:endParaRPr lang="en-US" b="0" i="0">
              <a:solidFill>
                <a:srgbClr val="24292E"/>
              </a:solidFill>
              <a:effectLst/>
              <a:latin typeface="-apple-system"/>
            </a:endParaRPr>
          </a:p>
          <a:p>
            <a:endParaRPr lang="en-US"/>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2422323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34</a:t>
            </a:fld>
            <a:endParaRPr lang="en-US"/>
          </a:p>
        </p:txBody>
      </p:sp>
    </p:spTree>
    <p:extLst>
      <p:ext uri="{BB962C8B-B14F-4D97-AF65-F5344CB8AC3E}">
        <p14:creationId xmlns:p14="http://schemas.microsoft.com/office/powerpoint/2010/main" val="2915118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here with foundations but what if you need to scale , (go to next slide)</a:t>
            </a:r>
          </a:p>
        </p:txBody>
      </p:sp>
      <p:sp>
        <p:nvSpPr>
          <p:cNvPr id="4" name="Slide Number Placeholder 3"/>
          <p:cNvSpPr>
            <a:spLocks noGrp="1"/>
          </p:cNvSpPr>
          <p:nvPr>
            <p:ph type="sldNum" sz="quarter" idx="5"/>
          </p:nvPr>
        </p:nvSpPr>
        <p:spPr/>
        <p:txBody>
          <a:bodyPr/>
          <a:lstStyle/>
          <a:p>
            <a:fld id="{E12369AD-D82C-4782-9A38-CE03BA09F4AE}" type="slidenum">
              <a:rPr lang="en-US" smtClean="0"/>
              <a:t>37</a:t>
            </a:fld>
            <a:endParaRPr lang="en-US"/>
          </a:p>
        </p:txBody>
      </p:sp>
    </p:spTree>
    <p:extLst>
      <p:ext uri="{BB962C8B-B14F-4D97-AF65-F5344CB8AC3E}">
        <p14:creationId xmlns:p14="http://schemas.microsoft.com/office/powerpoint/2010/main" val="2782624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reference implementation is ideal for customers that have started their Enterprise-Scale journey with an Enterprise-Scale foundation implementation and then there is a need to add connectivity on-premises datacenters and branch offices by using Azure VWAN, ExpressRoute and VPN. This reference implementation is also well suited for customers who want to start with Landing Zones for their net new deployment/development in Azure, where a global transit network is required, including hybrid connectivity to on-premises datacenters and branch offices via ExpressRoute and VPN.</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38</a:t>
            </a:fld>
            <a:endParaRPr lang="en-US"/>
          </a:p>
        </p:txBody>
      </p:sp>
    </p:spTree>
    <p:extLst>
      <p:ext uri="{BB962C8B-B14F-4D97-AF65-F5344CB8AC3E}">
        <p14:creationId xmlns:p14="http://schemas.microsoft.com/office/powerpoint/2010/main" val="3352549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Demonstrate Reference Implementation deployment demo</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41</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07-Apr-22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10.xml"/><Relationship Id="rId4"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100.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103.emf"/><Relationship Id="rId4" Type="http://schemas.openxmlformats.org/officeDocument/2006/relationships/image" Target="../media/image102.sv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11.xml"/><Relationship Id="rId4" Type="http://schemas.openxmlformats.org/officeDocument/2006/relationships/image" Target="../media/image7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6.jpeg"/><Relationship Id="rId1" Type="http://schemas.openxmlformats.org/officeDocument/2006/relationships/slideMaster" Target="../slideMasters/slideMaster11.xml"/><Relationship Id="rId4" Type="http://schemas.openxmlformats.org/officeDocument/2006/relationships/image" Target="../media/image9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07-Apr-22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07-Apr-22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07-Apr-22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07-Apr-22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07-Apr-22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07-Apr-22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07-Apr-22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07-Apr-22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07-Apr-22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07-Apr-22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07-Apr-22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07-Apr-22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07-Apr-22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07-Apr-22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2618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4343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07-Apr-22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07-Apr-22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07-Apr-22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4396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07-Apr-22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image" Target="../media/image92.emf"/><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theme" Target="../theme/theme10.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8" Type="http://schemas.openxmlformats.org/officeDocument/2006/relationships/slideLayout" Target="../slideLayouts/slideLayout25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theme" Target="../theme/theme11.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image" Target="../media/image67.png"/><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8.emf"/><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2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image" Target="../media/image34.svg"/><Relationship Id="rId2" Type="http://schemas.openxmlformats.org/officeDocument/2006/relationships/slideLayout" Target="../slideLayouts/slideLayout80.xml"/><Relationship Id="rId16"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32.svg"/><Relationship Id="rId10" Type="http://schemas.openxmlformats.org/officeDocument/2006/relationships/slideLayout" Target="../slideLayouts/slideLayout88.xml"/><Relationship Id="rId19" Type="http://schemas.openxmlformats.org/officeDocument/2006/relationships/image" Target="../media/image36.sv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50.png"/><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8"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9" Type="http://schemas.openxmlformats.org/officeDocument/2006/relationships/image" Target="../media/image67.png"/><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theme" Target="../theme/theme9.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8" Type="http://schemas.openxmlformats.org/officeDocument/2006/relationships/slideLayout" Target="../slideLayouts/slideLayout219.xml"/><Relationship Id="rId3"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07-Apr-22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2" r:id="rId12"/>
    <p:sldLayoutId id="2147483916" r:id="rId13"/>
    <p:sldLayoutId id="2147483917" r:id="rId14"/>
    <p:sldLayoutId id="2147483918" r:id="rId15"/>
    <p:sldLayoutId id="2147483919" r:id="rId16"/>
    <p:sldLayoutId id="2147483879" r:id="rId17"/>
    <p:sldLayoutId id="214748395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07-Apr-22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897" r:id="rId4"/>
    <p:sldLayoutId id="2147483898" r:id="rId5"/>
    <p:sldLayoutId id="2147483899" r:id="rId6"/>
    <p:sldLayoutId id="2147483900" r:id="rId7"/>
    <p:sldLayoutId id="2147483901" r:id="rId8"/>
    <p:sldLayoutId id="2147483920" r:id="rId9"/>
    <p:sldLayoutId id="2147483921" r:id="rId10"/>
    <p:sldLayoutId id="2147483922" r:id="rId11"/>
    <p:sldLayoutId id="2147483923" r:id="rId12"/>
    <p:sldLayoutId id="21474839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2.xml"/><Relationship Id="rId5" Type="http://schemas.openxmlformats.org/officeDocument/2006/relationships/image" Target="../media/image103.emf"/><Relationship Id="rId4" Type="http://schemas.openxmlformats.org/officeDocument/2006/relationships/image" Target="../media/image110.svg"/></Relationships>
</file>

<file path=ppt/slides/_rels/slide10.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slides/_rels/slide1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xml"/><Relationship Id="rId1" Type="http://schemas.openxmlformats.org/officeDocument/2006/relationships/slideLayout" Target="../slideLayouts/slideLayout119.xml"/><Relationship Id="rId4" Type="http://schemas.openxmlformats.org/officeDocument/2006/relationships/hyperlink" Target="https://en.wikipedia.org/wiki/Torino_Porta_Susa_railway_station"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1.xml"/><Relationship Id="rId4" Type="http://schemas.openxmlformats.org/officeDocument/2006/relationships/image" Target="../media/image110.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2.xml"/><Relationship Id="rId1" Type="http://schemas.openxmlformats.org/officeDocument/2006/relationships/tags" Target="../tags/tag8.xml"/><Relationship Id="rId5" Type="http://schemas.openxmlformats.org/officeDocument/2006/relationships/image" Target="../media/image119.svg"/><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27.png"/><Relationship Id="rId4" Type="http://schemas.openxmlformats.org/officeDocument/2006/relationships/image" Target="../media/image139.svg"/></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41.xml"/><Relationship Id="rId5" Type="http://schemas.openxmlformats.org/officeDocument/2006/relationships/image" Target="../media/image127.png"/><Relationship Id="rId4" Type="http://schemas.openxmlformats.org/officeDocument/2006/relationships/image" Target="../media/image141.svg"/></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27.png"/><Relationship Id="rId4" Type="http://schemas.openxmlformats.org/officeDocument/2006/relationships/image" Target="../media/image142.svg"/></Relationships>
</file>

<file path=ppt/slides/_rels/slide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xml"/><Relationship Id="rId1" Type="http://schemas.openxmlformats.org/officeDocument/2006/relationships/slideLayout" Target="../slideLayouts/slideLayout41.xml"/><Relationship Id="rId5" Type="http://schemas.openxmlformats.org/officeDocument/2006/relationships/image" Target="../media/image145.png"/><Relationship Id="rId4" Type="http://schemas.openxmlformats.org/officeDocument/2006/relationships/image" Target="../media/image144.svg"/></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8.xml"/><Relationship Id="rId1" Type="http://schemas.openxmlformats.org/officeDocument/2006/relationships/slideLayout" Target="../slideLayouts/slideLayout41.xml"/><Relationship Id="rId5" Type="http://schemas.openxmlformats.org/officeDocument/2006/relationships/image" Target="../media/image148.png"/><Relationship Id="rId4" Type="http://schemas.openxmlformats.org/officeDocument/2006/relationships/image" Target="../media/image147.svg"/></Relationships>
</file>

<file path=ppt/slides/_rels/slide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41.xml"/><Relationship Id="rId5" Type="http://schemas.openxmlformats.org/officeDocument/2006/relationships/image" Target="../media/image127.png"/><Relationship Id="rId4" Type="http://schemas.openxmlformats.org/officeDocument/2006/relationships/image" Target="../media/image15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4.xml"/></Relationships>
</file>

<file path=ppt/slides/_rels/slide3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27.png"/><Relationship Id="rId4" Type="http://schemas.openxmlformats.org/officeDocument/2006/relationships/image" Target="../media/image152.sv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127.png"/><Relationship Id="rId4" Type="http://schemas.openxmlformats.org/officeDocument/2006/relationships/image" Target="../media/image15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57.svg"/><Relationship Id="rId2" Type="http://schemas.openxmlformats.org/officeDocument/2006/relationships/slideLayout" Target="../slideLayouts/slideLayout54.xml"/><Relationship Id="rId1" Type="http://schemas.openxmlformats.org/officeDocument/2006/relationships/tags" Target="../tags/tag9.xml"/><Relationship Id="rId6" Type="http://schemas.openxmlformats.org/officeDocument/2006/relationships/image" Target="../media/image156.png"/><Relationship Id="rId5" Type="http://schemas.openxmlformats.org/officeDocument/2006/relationships/image" Target="../media/image155.svg"/><Relationship Id="rId4" Type="http://schemas.openxmlformats.org/officeDocument/2006/relationships/image" Target="../media/image15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57.svg"/><Relationship Id="rId2" Type="http://schemas.openxmlformats.org/officeDocument/2006/relationships/slideLayout" Target="../slideLayouts/slideLayout54.xml"/><Relationship Id="rId1" Type="http://schemas.openxmlformats.org/officeDocument/2006/relationships/tags" Target="../tags/tag10.xml"/><Relationship Id="rId6" Type="http://schemas.openxmlformats.org/officeDocument/2006/relationships/image" Target="../media/image156.png"/><Relationship Id="rId5" Type="http://schemas.openxmlformats.org/officeDocument/2006/relationships/image" Target="../media/image155.svg"/><Relationship Id="rId4" Type="http://schemas.openxmlformats.org/officeDocument/2006/relationships/image" Target="../media/image1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6.xml"/><Relationship Id="rId1" Type="http://schemas.openxmlformats.org/officeDocument/2006/relationships/slideLayout" Target="../slideLayouts/slideLayout120.xml"/></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301.xml"/><Relationship Id="rId5" Type="http://schemas.openxmlformats.org/officeDocument/2006/relationships/image" Target="../media/image113.png"/><Relationship Id="rId4" Type="http://schemas.openxmlformats.org/officeDocument/2006/relationships/image" Target="../media/image1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40.xml"/><Relationship Id="rId7" Type="http://schemas.openxmlformats.org/officeDocument/2006/relationships/hyperlink" Target="http://aka.ms/adopt/ready" TargetMode="External"/><Relationship Id="rId2" Type="http://schemas.openxmlformats.org/officeDocument/2006/relationships/slideLayout" Target="../slideLayouts/slideLayout59.xml"/><Relationship Id="rId1" Type="http://schemas.openxmlformats.org/officeDocument/2006/relationships/tags" Target="../tags/tag11.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61.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60.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45.pn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9.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1.xml"/><Relationship Id="rId1" Type="http://schemas.openxmlformats.org/officeDocument/2006/relationships/tags" Target="../tags/tag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6.xml"/></Relationships>
</file>

<file path=ppt/slides/_rels/slide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29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1.xml"/><Relationship Id="rId1" Type="http://schemas.openxmlformats.org/officeDocument/2006/relationships/tags" Target="../tags/tag7.xml"/><Relationship Id="rId5" Type="http://schemas.openxmlformats.org/officeDocument/2006/relationships/image" Target="../media/image119.sv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Enterprise-scale landing zones</a:t>
            </a:r>
            <a:br>
              <a:rPr lang="en-US" sz="3200" dirty="0"/>
            </a:br>
            <a:r>
              <a:rPr lang="en-US" sz="3200" dirty="0">
                <a:solidFill>
                  <a:schemeClr val="accent5"/>
                </a:solidFill>
                <a:latin typeface="+mn-lt"/>
                <a:cs typeface="Segoe UI"/>
              </a:rPr>
              <a:t>Getting ready to deploy workloads on Azure</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a:solidFill>
                  <a:schemeClr val="bg1"/>
                </a:solidFill>
                <a:latin typeface="Segoe UI" panose="020B0502040204020203" pitchFamily="34" charset="0"/>
                <a:cs typeface="Segoe UI" panose="020B0502040204020203" pitchFamily="34" charset="0"/>
              </a:rPr>
              <a:t>water</a:t>
            </a:r>
            <a:r>
              <a:rPr lang="en-US" sz="2000" i="1">
                <a:solidFill>
                  <a:schemeClr val="bg1"/>
                </a:solidFill>
                <a:latin typeface="Segoe UI" panose="020B0502040204020203" pitchFamily="34" charset="0"/>
                <a:cs typeface="Segoe UI" panose="020B0502040204020203" pitchFamily="34" charset="0"/>
              </a:rPr>
              <a:t>, </a:t>
            </a:r>
            <a:r>
              <a:rPr lang="en-US" sz="2000" b="1" i="1">
                <a:solidFill>
                  <a:schemeClr val="bg1"/>
                </a:solidFill>
                <a:latin typeface="Segoe UI" panose="020B0502040204020203" pitchFamily="34" charset="0"/>
                <a:cs typeface="Segoe UI" panose="020B0502040204020203" pitchFamily="34" charset="0"/>
              </a:rPr>
              <a:t>gas</a:t>
            </a:r>
            <a:r>
              <a:rPr lang="en-US" sz="2000" i="1">
                <a:solidFill>
                  <a:schemeClr val="bg1"/>
                </a:solidFill>
                <a:latin typeface="Segoe UI" panose="020B0502040204020203" pitchFamily="34" charset="0"/>
                <a:cs typeface="Segoe UI" panose="020B0502040204020203" pitchFamily="34" charset="0"/>
              </a:rPr>
              <a:t>, and </a:t>
            </a:r>
            <a:r>
              <a:rPr lang="en-US" sz="2000" b="1" i="1">
                <a:solidFill>
                  <a:schemeClr val="bg1"/>
                </a:solidFill>
                <a:latin typeface="Segoe UI" panose="020B0502040204020203" pitchFamily="34" charset="0"/>
                <a:cs typeface="Segoe UI" panose="020B0502040204020203" pitchFamily="34" charset="0"/>
              </a:rPr>
              <a:t>electricity</a:t>
            </a:r>
            <a:r>
              <a:rPr lang="en-US" sz="2000" i="1">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a:solidFill>
                  <a:schemeClr val="bg1"/>
                </a:solidFill>
                <a:latin typeface="Segoe UI" panose="020B0502040204020203" pitchFamily="34" charset="0"/>
                <a:cs typeface="Segoe UI" panose="020B0502040204020203" pitchFamily="34" charset="0"/>
              </a:rPr>
              <a:t>'utility</a:t>
            </a:r>
            <a:r>
              <a:rPr lang="en-US" sz="2000" i="1">
                <a:solidFill>
                  <a:schemeClr val="bg1"/>
                </a:solidFill>
                <a:latin typeface="Segoe UI" panose="020B0502040204020203" pitchFamily="34" charset="0"/>
                <a:cs typeface="Segoe UI" panose="020B0502040204020203" pitchFamily="34" charset="0"/>
              </a:rPr>
              <a:t>' services that </a:t>
            </a:r>
            <a:r>
              <a:rPr lang="en-US" sz="2000" b="1" i="1">
                <a:solidFill>
                  <a:schemeClr val="bg1"/>
                </a:solidFill>
                <a:latin typeface="Segoe UI" panose="020B0502040204020203" pitchFamily="34" charset="0"/>
                <a:cs typeface="Segoe UI" panose="020B0502040204020203" pitchFamily="34" charset="0"/>
              </a:rPr>
              <a:t>must be readily available </a:t>
            </a:r>
            <a:r>
              <a:rPr lang="en-US" sz="2000" i="1">
                <a:solidFill>
                  <a:schemeClr val="bg1"/>
                </a:solidFill>
                <a:latin typeface="Segoe UI" panose="020B0502040204020203" pitchFamily="34" charset="0"/>
                <a:cs typeface="Segoe UI" panose="020B0502040204020203" pitchFamily="34" charset="0"/>
              </a:rPr>
              <a:t>to help streamline the application migration process.</a:t>
            </a:r>
            <a:endParaRPr lang="en-US" sz="2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a:cs typeface="Segoe UI Semilight"/>
              </a:rPr>
              <a:t>Proven</a:t>
            </a:r>
            <a:r>
              <a:rPr lang="en-GB">
                <a:cs typeface="Segoe UI Semilight"/>
              </a:rPr>
              <a:t> </a:t>
            </a:r>
          </a:p>
          <a:p>
            <a:pPr algn="ctr"/>
            <a:r>
              <a:rPr lang="en-GB">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00985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Principles</a:t>
            </a:r>
            <a:endParaRPr lang="en-US" sz="4000">
              <a:solidFill>
                <a:schemeClr val="tx2"/>
              </a:solidFill>
            </a:endParaRPr>
          </a:p>
        </p:txBody>
      </p:sp>
    </p:spTree>
    <p:extLst>
      <p:ext uri="{BB962C8B-B14F-4D97-AF65-F5344CB8AC3E}">
        <p14:creationId xmlns:p14="http://schemas.microsoft.com/office/powerpoint/2010/main" val="11252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39953500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97115853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582612" y="4878397"/>
            <a:ext cx="5211763" cy="1803263"/>
          </a:xfrm>
          <a:prstGeom prst="rect">
            <a:avLst/>
          </a:prstGeom>
        </p:spPr>
        <p:txBody>
          <a:bodyPr wrap="square" anchor="ctr">
            <a:normAutofit/>
          </a:bodyPr>
          <a:lstStyle/>
          <a:p>
            <a:pPr marL="0" indent="0">
              <a:buNone/>
            </a:pPr>
            <a:r>
              <a:rPr lang="en-US" sz="1600" b="0" i="0">
                <a:solidFill>
                  <a:srgbClr val="24292E"/>
                </a:solidFill>
                <a:effectLst/>
                <a:latin typeface="+mn-lt"/>
              </a:rPr>
              <a:t>Subscriptions should be used as a unit of management and scale aligned with business needs and priorities, to support business areas and portfolio owners to accelerate application migrations and new application development. </a:t>
            </a:r>
            <a:endParaRPr lang="en-US" sz="2400">
              <a:latin typeface="+mn-lt"/>
            </a:endParaRPr>
          </a:p>
        </p:txBody>
      </p:sp>
      <p:pic>
        <p:nvPicPr>
          <p:cNvPr id="3" name="Picture 2" descr="CAF enterprise-scale landing zone architecture">
            <a:extLst>
              <a:ext uri="{FF2B5EF4-FFF2-40B4-BE49-F238E27FC236}">
                <a16:creationId xmlns:a16="http://schemas.microsoft.com/office/drawing/2014/main" id="{EEF3F325-35B1-410A-8659-6D59AA0A06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27" t="50275" r="15812" b="-6727"/>
          <a:stretch/>
        </p:blipFill>
        <p:spPr bwMode="auto">
          <a:xfrm>
            <a:off x="590868" y="1347947"/>
            <a:ext cx="4743038" cy="43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690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484328052"/>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Azure Policy should be used to provide the </a:t>
            </a:r>
            <a:r>
              <a:rPr lang="en-US" sz="1800" b="1" i="0">
                <a:solidFill>
                  <a:srgbClr val="24292E"/>
                </a:solidFill>
                <a:effectLst/>
                <a:latin typeface="+mn-lt"/>
              </a:rPr>
              <a:t>guard-rails</a:t>
            </a:r>
            <a:r>
              <a:rPr lang="en-US" sz="1800" b="0" i="0">
                <a:solidFill>
                  <a:srgbClr val="24292E"/>
                </a:solidFill>
                <a:effectLst/>
                <a:latin typeface="+mn-lt"/>
              </a:rPr>
              <a:t> and ensure the continued compliance of the customer platform and applications deployed onto it, whilst also providing application owners sufficient freedom and a secure unhindered path to cloud.</a:t>
            </a:r>
            <a:endParaRPr lang="en-US" sz="2800">
              <a:latin typeface="+mn-lt"/>
            </a:endParaRPr>
          </a:p>
        </p:txBody>
      </p:sp>
    </p:spTree>
    <p:extLst>
      <p:ext uri="{BB962C8B-B14F-4D97-AF65-F5344CB8AC3E}">
        <p14:creationId xmlns:p14="http://schemas.microsoft.com/office/powerpoint/2010/main" val="419792281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34454944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Enterprise-scale architecture should not consider any abstraction layers such as customer developed portals or tooling and should provide a consistent experience for both </a:t>
            </a:r>
            <a:r>
              <a:rPr lang="en-US" sz="1800" b="1" i="0">
                <a:solidFill>
                  <a:srgbClr val="24292E"/>
                </a:solidFill>
                <a:effectLst/>
                <a:latin typeface="+mn-lt"/>
              </a:rPr>
              <a:t>AppOps</a:t>
            </a:r>
            <a:r>
              <a:rPr lang="en-US" sz="1800" b="0" i="0">
                <a:solidFill>
                  <a:srgbClr val="24292E"/>
                </a:solidFill>
                <a:effectLst/>
                <a:latin typeface="+mn-lt"/>
              </a:rPr>
              <a:t> (centrally managed operation teams) and </a:t>
            </a:r>
            <a:r>
              <a:rPr lang="en-US" sz="1800" b="1" i="0">
                <a:solidFill>
                  <a:srgbClr val="24292E"/>
                </a:solidFill>
                <a:effectLst/>
                <a:latin typeface="+mn-lt"/>
              </a:rPr>
              <a:t>DevOps</a:t>
            </a:r>
            <a:r>
              <a:rPr lang="en-US" sz="1800" b="0" i="0">
                <a:solidFill>
                  <a:srgbClr val="24292E"/>
                </a:solidFill>
                <a:effectLst/>
                <a:latin typeface="+mn-lt"/>
              </a:rPr>
              <a:t> (dedicated application operation teams). </a:t>
            </a:r>
          </a:p>
        </p:txBody>
      </p:sp>
    </p:spTree>
    <p:extLst>
      <p:ext uri="{BB962C8B-B14F-4D97-AF65-F5344CB8AC3E}">
        <p14:creationId xmlns:p14="http://schemas.microsoft.com/office/powerpoint/2010/main" val="118493560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7252" y="556574"/>
            <a:ext cx="11306469" cy="813819"/>
          </a:xfrm>
        </p:spPr>
        <p:txBody>
          <a:bodyPr/>
          <a:lstStyle/>
          <a:p>
            <a:r>
              <a:rPr lang="en-US" sz="3200" b="1">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459058" y="1435320"/>
            <a:ext cx="8835656" cy="4524315"/>
          </a:xfrm>
          <a:prstGeom prst="rect">
            <a:avLst/>
          </a:prstGeom>
          <a:noFill/>
        </p:spPr>
        <p:txBody>
          <a:bodyPr wrap="square" rtlCol="0" anchor="t">
            <a:spAutoFit/>
          </a:bodyPr>
          <a:lstStyle/>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Azure landing zones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What is Enterprise-scale?</a:t>
            </a:r>
            <a:endParaRPr lang="en-US" sz="2400" dirty="0">
              <a:solidFill>
                <a:srgbClr val="0078D4"/>
              </a:solidFill>
              <a:latin typeface="Segoe UI"/>
            </a:endParaRP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Principles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Guidelines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Implementation Guide</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Reference Implementation</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Resources &amp; </a:t>
            </a:r>
            <a:r>
              <a:rPr lang="en-US" sz="2400" dirty="0">
                <a:solidFill>
                  <a:srgbClr val="0078D4"/>
                </a:solidFill>
                <a:latin typeface="Segoe UI"/>
                <a:cs typeface="Segoe UI"/>
              </a:rPr>
              <a:t>Next Steps</a:t>
            </a:r>
            <a:endParaRPr lang="en-US" sz="2400" dirty="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01118733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spTree>
    <p:extLst>
      <p:ext uri="{BB962C8B-B14F-4D97-AF65-F5344CB8AC3E}">
        <p14:creationId xmlns:p14="http://schemas.microsoft.com/office/powerpoint/2010/main" val="167687710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5009789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a:t>
            </a:r>
            <a:r>
              <a:rPr lang="en-US" sz="1800" b="1" i="0">
                <a:solidFill>
                  <a:srgbClr val="24292E"/>
                </a:solidFill>
                <a:effectLst/>
                <a:latin typeface="+mn-lt"/>
              </a:rPr>
              <a:t>Enterprise Scale architecture </a:t>
            </a:r>
            <a:r>
              <a:rPr lang="en-US" sz="1800" b="0" i="0">
                <a:solidFill>
                  <a:srgbClr val="24292E"/>
                </a:solidFill>
                <a:effectLst/>
                <a:latin typeface="+mn-lt"/>
              </a:rPr>
              <a:t>approach advocates the use of native platform services and capabilities whenever possible, which should be aligned with Azure platform roadmaps to ensure new capabilities are made available within customer environments.</a:t>
            </a:r>
          </a:p>
        </p:txBody>
      </p:sp>
    </p:spTree>
    <p:extLst>
      <p:ext uri="{BB962C8B-B14F-4D97-AF65-F5344CB8AC3E}">
        <p14:creationId xmlns:p14="http://schemas.microsoft.com/office/powerpoint/2010/main" val="374413755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Guidelines</a:t>
            </a:r>
            <a:endParaRPr lang="en-US" sz="400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3DFDA-8637-4082-A042-07C920B63B05}"/>
              </a:ext>
            </a:extLst>
          </p:cNvPr>
          <p:cNvSpPr>
            <a:spLocks noGrp="1"/>
          </p:cNvSpPr>
          <p:nvPr>
            <p:ph type="body" sz="quarter" idx="10"/>
          </p:nvPr>
        </p:nvSpPr>
        <p:spPr>
          <a:xfrm>
            <a:off x="4920945" y="4067670"/>
            <a:ext cx="6669658" cy="2790330"/>
          </a:xfrm>
          <a:prstGeom prst="rect">
            <a:avLst/>
          </a:prstGeom>
        </p:spPr>
        <p:txBody>
          <a:bodyPr wrap="square" anchor="ctr">
            <a:noAutofit/>
          </a:bodyPr>
          <a:lstStyle/>
          <a:p>
            <a:pPr algn="l"/>
            <a:r>
              <a:rPr lang="en-US" sz="2400" b="0" i="0">
                <a:solidFill>
                  <a:srgbClr val="24292E"/>
                </a:solidFill>
                <a:effectLst/>
                <a:latin typeface="+mn-lt"/>
              </a:rPr>
              <a:t>Enterprise enrolment roles links users with their </a:t>
            </a:r>
            <a:r>
              <a:rPr lang="en-US" sz="2400" b="1" i="0">
                <a:solidFill>
                  <a:srgbClr val="24292E"/>
                </a:solidFill>
                <a:effectLst/>
                <a:latin typeface="+mn-lt"/>
              </a:rPr>
              <a:t>functional role </a:t>
            </a:r>
            <a:r>
              <a:rPr lang="en-US" sz="2400" b="0" i="0">
                <a:solidFill>
                  <a:srgbClr val="24292E"/>
                </a:solidFill>
                <a:effectLst/>
                <a:latin typeface="+mn-lt"/>
              </a:rPr>
              <a:t>and consists of</a:t>
            </a:r>
          </a:p>
          <a:p>
            <a:pPr marL="514306" lvl="1" indent="-285750">
              <a:buFont typeface="Wingdings" panose="05000000000000000000" pitchFamily="2" charset="2"/>
              <a:buChar char="q"/>
            </a:pPr>
            <a:r>
              <a:rPr lang="en-US" sz="1800" b="0" i="0">
                <a:solidFill>
                  <a:srgbClr val="24292E"/>
                </a:solidFill>
                <a:effectLst/>
                <a:latin typeface="+mn-lt"/>
              </a:rPr>
              <a:t>Enterprise Administrator</a:t>
            </a:r>
          </a:p>
          <a:p>
            <a:pPr marL="514306" lvl="1" indent="-285750">
              <a:buFont typeface="Wingdings" panose="05000000000000000000" pitchFamily="2" charset="2"/>
              <a:buChar char="q"/>
            </a:pPr>
            <a:r>
              <a:rPr lang="en-US" sz="1800" b="0" i="0">
                <a:solidFill>
                  <a:srgbClr val="24292E"/>
                </a:solidFill>
                <a:effectLst/>
                <a:latin typeface="+mn-lt"/>
              </a:rPr>
              <a:t>Department Administrator</a:t>
            </a:r>
          </a:p>
          <a:p>
            <a:pPr marL="514306" lvl="1" indent="-285750">
              <a:buFont typeface="Wingdings" panose="05000000000000000000" pitchFamily="2" charset="2"/>
              <a:buChar char="q"/>
            </a:pPr>
            <a:r>
              <a:rPr lang="en-US" sz="1800" b="0" i="0">
                <a:solidFill>
                  <a:srgbClr val="24292E"/>
                </a:solidFill>
                <a:effectLst/>
                <a:latin typeface="+mn-lt"/>
              </a:rPr>
              <a:t>Account Owner</a:t>
            </a:r>
          </a:p>
          <a:p>
            <a:pPr marL="514306" lvl="1" indent="-285750">
              <a:buFont typeface="Wingdings" panose="05000000000000000000" pitchFamily="2" charset="2"/>
              <a:buChar char="q"/>
            </a:pPr>
            <a:r>
              <a:rPr lang="en-US" sz="1800" b="0" i="0">
                <a:solidFill>
                  <a:srgbClr val="24292E"/>
                </a:solidFill>
                <a:effectLst/>
                <a:latin typeface="+mn-lt"/>
              </a:rPr>
              <a:t>Service Administrator</a:t>
            </a:r>
          </a:p>
          <a:p>
            <a:pPr marL="514306" lvl="1" indent="-285750">
              <a:buFont typeface="Wingdings" panose="05000000000000000000" pitchFamily="2" charset="2"/>
              <a:buChar char="q"/>
            </a:pPr>
            <a:r>
              <a:rPr lang="en-US" sz="1800" b="0" i="0">
                <a:solidFill>
                  <a:srgbClr val="24292E"/>
                </a:solidFill>
                <a:effectLst/>
                <a:latin typeface="+mn-lt"/>
              </a:rPr>
              <a:t>Notification Contact</a:t>
            </a:r>
          </a:p>
          <a:p>
            <a:pPr lvl="0"/>
            <a:endParaRPr lang="en-GB" sz="1961">
              <a:latin typeface="+mn-lt"/>
            </a:endParaRPr>
          </a:p>
        </p:txBody>
      </p:sp>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01397" y="4158642"/>
            <a:ext cx="3183637" cy="1378534"/>
          </a:xfrm>
          <a:prstGeom prst="rect">
            <a:avLst/>
          </a:prstGeom>
        </p:spPr>
        <p:txBody>
          <a:bodyPr wrap="square" anchor="ctr">
            <a:noAutofit/>
          </a:bodyPr>
          <a:lstStyle/>
          <a:p>
            <a:r>
              <a:rPr lang="en-GB" sz="2800">
                <a:solidFill>
                  <a:srgbClr val="0078D4"/>
                </a:solidFill>
              </a:rPr>
              <a:t>Define Azure AD Tenants</a:t>
            </a:r>
            <a:br>
              <a:rPr lang="en-GB" sz="2800"/>
            </a:br>
            <a:endParaRPr lang="en-GB" sz="280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a:t>Enterprise Enrolment &amp; Azure AD Tenants</a:t>
            </a:r>
            <a:br>
              <a:rPr lang="en-GB"/>
            </a:br>
            <a:endParaRPr lang="en-GB"/>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098" name="Picture 2" descr="CAF enterprise-scale landing zone architecture">
            <a:extLst>
              <a:ext uri="{FF2B5EF4-FFF2-40B4-BE49-F238E27FC236}">
                <a16:creationId xmlns:a16="http://schemas.microsoft.com/office/drawing/2014/main" id="{9BB21486-4A80-47B9-A22B-EDD1ABD2B7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93" r="14857" b="42005"/>
          <a:stretch/>
        </p:blipFill>
        <p:spPr bwMode="auto">
          <a:xfrm>
            <a:off x="5165412" y="173249"/>
            <a:ext cx="5573569" cy="37478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0140CC1-1E18-46D7-AE99-D15871D3A2F7}"/>
              </a:ext>
            </a:extLst>
          </p:cNvPr>
          <p:cNvSpPr/>
          <p:nvPr/>
        </p:nvSpPr>
        <p:spPr bwMode="auto">
          <a:xfrm>
            <a:off x="7929063" y="173249"/>
            <a:ext cx="1854378" cy="1482902"/>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97258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34242" y="3618706"/>
            <a:ext cx="6668712" cy="2492990"/>
          </a:xfrm>
        </p:spPr>
        <p:txBody>
          <a:bodyPr/>
          <a:lstStyle/>
          <a:p>
            <a:r>
              <a:rPr lang="en-US" sz="2000" b="1" i="0">
                <a:solidFill>
                  <a:srgbClr val="24292E"/>
                </a:solidFill>
                <a:effectLst/>
                <a:latin typeface="Segoe UI" panose="020B0502040204020203" pitchFamily="34" charset="0"/>
                <a:cs typeface="Segoe UI" panose="020B0502040204020203" pitchFamily="34" charset="0"/>
              </a:rPr>
              <a:t>A critical design decision </a:t>
            </a:r>
            <a:r>
              <a:rPr lang="en-US" sz="2000" i="0">
                <a:solidFill>
                  <a:srgbClr val="24292E"/>
                </a:solidFill>
                <a:effectLst/>
                <a:latin typeface="Segoe UI" panose="020B0502040204020203" pitchFamily="34" charset="0"/>
                <a:cs typeface="Segoe UI" panose="020B0502040204020203" pitchFamily="34" charset="0"/>
              </a:rPr>
              <a:t>enterprise organization must make when adopting Azure is whether to:</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 extend </a:t>
            </a:r>
            <a:r>
              <a:rPr lang="en-US" sz="2000" i="0">
                <a:solidFill>
                  <a:srgbClr val="24292E"/>
                </a:solidFill>
                <a:effectLst/>
                <a:latin typeface="Segoe UI" panose="020B0502040204020203" pitchFamily="34" charset="0"/>
                <a:cs typeface="Segoe UI" panose="020B0502040204020203" pitchFamily="34" charset="0"/>
              </a:rPr>
              <a:t>an existing on-premises identity domain into Azure</a:t>
            </a:r>
          </a:p>
          <a:p>
            <a:r>
              <a:rPr lang="en-US" sz="2000" i="0">
                <a:solidFill>
                  <a:srgbClr val="24292E"/>
                </a:solidFill>
                <a:effectLst/>
                <a:latin typeface="Segoe UI" panose="020B0502040204020203" pitchFamily="34" charset="0"/>
                <a:cs typeface="Segoe UI" panose="020B0502040204020203" pitchFamily="34" charset="0"/>
              </a:rPr>
              <a:t>or </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create</a:t>
            </a:r>
            <a:r>
              <a:rPr lang="en-US" sz="2000" i="0">
                <a:solidFill>
                  <a:srgbClr val="24292E"/>
                </a:solidFill>
                <a:effectLst/>
                <a:latin typeface="Segoe UI" panose="020B0502040204020203" pitchFamily="34" charset="0"/>
                <a:cs typeface="Segoe UI" panose="020B0502040204020203" pitchFamily="34" charset="0"/>
              </a:rPr>
              <a:t> a brand new one</a:t>
            </a:r>
            <a:endParaRPr lang="en-GB" sz="20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40184" y="364285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Planning for Authentication Inside the Landing Zone</a:t>
            </a:r>
            <a:br>
              <a:rPr lang="en-GB" b="1"/>
            </a:br>
            <a:endParaRPr lang="en-GB"/>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0A32669-BE59-4C5E-9F43-9017847F3116}"/>
              </a:ext>
            </a:extLst>
          </p:cNvPr>
          <p:cNvSpPr>
            <a:spLocks noGrp="1"/>
          </p:cNvSpPr>
          <p:nvPr>
            <p:ph type="body" sz="quarter" idx="10"/>
          </p:nvPr>
        </p:nvSpPr>
        <p:spPr>
          <a:xfrm>
            <a:off x="4621716" y="3979801"/>
            <a:ext cx="7458359" cy="3016210"/>
          </a:xfrm>
        </p:spPr>
        <p:txBody>
          <a:bodyPr/>
          <a:lstStyle/>
          <a:p>
            <a:pPr>
              <a:spcAft>
                <a:spcPts val="0"/>
              </a:spcAft>
            </a:pPr>
            <a:r>
              <a:rPr lang="en-GB" sz="1400" b="1">
                <a:latin typeface="+mn-lt"/>
              </a:rPr>
              <a:t>Subscription Organization and Governance</a:t>
            </a:r>
          </a:p>
          <a:p>
            <a:pPr marL="285750" indent="-285750">
              <a:spcAft>
                <a:spcPts val="0"/>
              </a:spcAft>
              <a:buFont typeface="Wingdings" panose="05000000000000000000" pitchFamily="2" charset="2"/>
              <a:buChar char="q"/>
            </a:pPr>
            <a:r>
              <a:rPr lang="en-US" sz="1400" b="0" i="0">
                <a:solidFill>
                  <a:srgbClr val="24292E"/>
                </a:solidFill>
                <a:effectLst/>
                <a:latin typeface="+mn-lt"/>
              </a:rPr>
              <a:t>Use Management Group structure, w</a:t>
            </a:r>
            <a:r>
              <a:rPr lang="en-US" sz="1400">
                <a:solidFill>
                  <a:srgbClr val="24292E"/>
                </a:solidFill>
                <a:latin typeface="+mn-lt"/>
              </a:rPr>
              <a:t>ithin an AAD tenant, </a:t>
            </a:r>
            <a:r>
              <a:rPr lang="en-US" sz="1400" b="0" i="0">
                <a:solidFill>
                  <a:srgbClr val="24292E"/>
                </a:solidFill>
                <a:effectLst/>
                <a:latin typeface="+mn-lt"/>
              </a:rPr>
              <a:t>to support </a:t>
            </a:r>
            <a:r>
              <a:rPr lang="en-US" sz="1400" i="0">
                <a:solidFill>
                  <a:srgbClr val="24292E"/>
                </a:solidFill>
                <a:effectLst/>
                <a:latin typeface="+mn-lt"/>
              </a:rPr>
              <a:t>org mapping </a:t>
            </a:r>
          </a:p>
          <a:p>
            <a:pPr marL="285750" indent="-285750">
              <a:spcAft>
                <a:spcPts val="0"/>
              </a:spcAft>
              <a:buFont typeface="Wingdings" panose="05000000000000000000" pitchFamily="2" charset="2"/>
              <a:buChar char="q"/>
            </a:pPr>
            <a:r>
              <a:rPr lang="en-US" sz="1400">
                <a:solidFill>
                  <a:srgbClr val="24292E"/>
                </a:solidFill>
                <a:latin typeface="+mn-lt"/>
              </a:rPr>
              <a:t>M</a:t>
            </a:r>
            <a:r>
              <a:rPr lang="en-US" sz="1400" b="0" i="0">
                <a:solidFill>
                  <a:srgbClr val="24292E"/>
                </a:solidFill>
                <a:effectLst/>
                <a:latin typeface="+mn-lt"/>
              </a:rPr>
              <a:t>ust be appropriately considered when planning Azure adoption at-scale</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Configure Subscription Quota and Capacity</a:t>
            </a:r>
          </a:p>
          <a:p>
            <a:pPr marL="314319" lvl="1" indent="-285750">
              <a:buFont typeface="Wingdings" panose="05000000000000000000" pitchFamily="2" charset="2"/>
              <a:buChar char="q"/>
            </a:pPr>
            <a:r>
              <a:rPr lang="en-GB" sz="1400"/>
              <a:t>Platform limits and quotas within the Azure platform for services</a:t>
            </a:r>
          </a:p>
          <a:p>
            <a:pPr marL="314319" lvl="1" indent="-285750">
              <a:buFont typeface="Wingdings" panose="05000000000000000000" pitchFamily="2" charset="2"/>
              <a:buChar char="q"/>
            </a:pPr>
            <a:r>
              <a:rPr lang="en-GB" sz="1400"/>
              <a:t>Availability of required SKUs in chosen Azure regions</a:t>
            </a:r>
          </a:p>
          <a:p>
            <a:pPr marL="314319" lvl="1" indent="-285750">
              <a:buFont typeface="Wingdings" panose="05000000000000000000" pitchFamily="2" charset="2"/>
              <a:buChar char="q"/>
            </a:pPr>
            <a:r>
              <a:rPr lang="en-GB" sz="1400"/>
              <a:t>Subscription quotas are not capacity guarantees and are per region</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Establish Cost Management</a:t>
            </a:r>
          </a:p>
          <a:p>
            <a:pPr marL="314319" lvl="1" indent="-285750">
              <a:buFont typeface="Wingdings" panose="05000000000000000000" pitchFamily="2" charset="2"/>
              <a:buChar char="q"/>
            </a:pPr>
            <a:r>
              <a:rPr lang="en-GB" sz="1400"/>
              <a:t>Potential need for chargeback models where shared PaaS services are concerned, such as ASE which may need to be shared to achieve higher density</a:t>
            </a:r>
          </a:p>
          <a:p>
            <a:pPr marL="314319" lvl="1" indent="-285750">
              <a:buFont typeface="Wingdings" panose="05000000000000000000" pitchFamily="2" charset="2"/>
              <a:buChar char="q"/>
            </a:pPr>
            <a:r>
              <a:rPr lang="en-GB" sz="1400"/>
              <a:t>Shutdown schedule for non-prod workloads to optimise costs</a:t>
            </a:r>
          </a:p>
          <a:p>
            <a:pPr>
              <a:spcAft>
                <a:spcPts val="0"/>
              </a:spcAft>
            </a:pPr>
            <a:endParaRPr lang="en-GB" sz="1400">
              <a:latin typeface="+mn-lt"/>
            </a:endParaRPr>
          </a:p>
        </p:txBody>
      </p:sp>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0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Define Hierarchy, Quota &amp; Capacity, and Manage Cost</a:t>
            </a:r>
            <a:br>
              <a:rPr lang="en-GB" b="1"/>
            </a:br>
            <a:endParaRPr lang="en-GB"/>
          </a:p>
        </p:txBody>
      </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790556" y="4106683"/>
            <a:ext cx="7213487" cy="22775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Calibri" panose="020F0502020204030204" pitchFamily="34" charset="0"/>
              </a:rPr>
              <a:t>Consider the following design elements:</a:t>
            </a:r>
          </a:p>
          <a:p>
            <a:endParaRPr lang="en-US" sz="1600">
              <a:cs typeface="Calibri" panose="020F0502020204030204" pitchFamily="34" charset="0"/>
            </a:endParaRPr>
          </a:p>
          <a:p>
            <a:pPr marL="285750" indent="-285750">
              <a:buFont typeface="Wingdings" panose="05000000000000000000" pitchFamily="2" charset="2"/>
              <a:buChar char="q"/>
            </a:pPr>
            <a:r>
              <a:rPr lang="en-US" sz="1600">
                <a:cs typeface="Calibri" panose="020F0502020204030204" pitchFamily="34" charset="0"/>
              </a:rPr>
              <a:t>Planning for IP Addressing</a:t>
            </a:r>
          </a:p>
          <a:p>
            <a:pPr marL="285750" indent="-285750">
              <a:buFont typeface="Wingdings" panose="05000000000000000000" pitchFamily="2" charset="2"/>
              <a:buChar char="q"/>
            </a:pPr>
            <a:r>
              <a:rPr lang="en-US" sz="1600">
                <a:cs typeface="Calibri" panose="020F0502020204030204" pitchFamily="34" charset="0"/>
              </a:rPr>
              <a:t>Configure DNS</a:t>
            </a:r>
          </a:p>
          <a:p>
            <a:pPr marL="285750" indent="-285750">
              <a:buFont typeface="Wingdings" panose="05000000000000000000" pitchFamily="2" charset="2"/>
              <a:buChar char="q"/>
            </a:pPr>
            <a:r>
              <a:rPr lang="en-US" sz="1600">
                <a:cs typeface="Calibri" panose="020F0502020204030204" pitchFamily="34" charset="0"/>
              </a:rPr>
              <a:t>Define an Azure Networking Topology</a:t>
            </a:r>
          </a:p>
          <a:p>
            <a:pPr marL="285750" indent="-285750">
              <a:buFont typeface="Wingdings" panose="05000000000000000000" pitchFamily="2" charset="2"/>
              <a:buChar char="q"/>
            </a:pPr>
            <a:r>
              <a:rPr lang="en-US" sz="1600">
                <a:cs typeface="Calibri" panose="020F0502020204030204" pitchFamily="34" charset="0"/>
              </a:rPr>
              <a:t>Azure VWAN (Microsoft Managed)</a:t>
            </a:r>
          </a:p>
          <a:p>
            <a:pPr marL="285750" indent="-285750">
              <a:buFont typeface="Wingdings" panose="05000000000000000000" pitchFamily="2" charset="2"/>
              <a:buChar char="q"/>
            </a:pPr>
            <a:r>
              <a:rPr lang="en-US" sz="1600">
                <a:cs typeface="Calibri" panose="020F0502020204030204" pitchFamily="34" charset="0"/>
              </a:rPr>
              <a:t>Traditional Azure networking (Customer Managed)</a:t>
            </a:r>
          </a:p>
          <a:p>
            <a:pPr marL="285750" indent="-285750">
              <a:buFont typeface="Wingdings" panose="05000000000000000000" pitchFamily="2" charset="2"/>
              <a:buChar char="q"/>
            </a:pPr>
            <a:r>
              <a:rPr lang="en-US" sz="1600">
                <a:cs typeface="Calibri" panose="020F0502020204030204" pitchFamily="34" charset="0"/>
              </a:rPr>
              <a:t>Walkthrough – Enterprise-scale network topology (VWAN-based)</a:t>
            </a:r>
          </a:p>
          <a:p>
            <a:pPr marL="285750" indent="-285750">
              <a:buFont typeface="Wingdings" panose="05000000000000000000" pitchFamily="2" charset="2"/>
              <a:buChar char="q"/>
            </a:pPr>
            <a:r>
              <a:rPr lang="en-US" sz="1600">
                <a:cs typeface="Calibri" panose="020F0502020204030204" pitchFamily="34" charset="0"/>
              </a:rPr>
              <a:t>Connectivity to Azure</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093" y="155797"/>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5224228" y="56181"/>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227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 &amp; Monitoring</a:t>
            </a:r>
            <a:br>
              <a:rPr lang="en-GB"/>
            </a:br>
            <a:endParaRPr lang="en-GB"/>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155427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Log Analytics workspace </a:t>
            </a:r>
            <a:r>
              <a:rPr lang="en-US" b="0" i="0">
                <a:solidFill>
                  <a:srgbClr val="24292E"/>
                </a:solidFill>
                <a:effectLst/>
                <a:latin typeface="Segoe UI" panose="020B0502040204020203" pitchFamily="34" charset="0"/>
                <a:cs typeface="Segoe UI" panose="020B0502040204020203" pitchFamily="34" charset="0"/>
              </a:rPr>
              <a:t>is an administrative boundary</a:t>
            </a:r>
            <a:br>
              <a:rPr lang="en-US">
                <a:latin typeface="Segoe UI" panose="020B0502040204020203" pitchFamily="34" charset="0"/>
                <a:cs typeface="Segoe UI" panose="020B0502040204020203" pitchFamily="34" charset="0"/>
              </a:rPr>
            </a:br>
            <a:r>
              <a:rPr lang="en-US" b="0" i="0">
                <a:solidFill>
                  <a:srgbClr val="24292E"/>
                </a:solidFill>
                <a:effectLst/>
                <a:latin typeface="Segoe UI" panose="020B0502040204020203" pitchFamily="34" charset="0"/>
                <a:cs typeface="Segoe UI" panose="020B0502040204020203" pitchFamily="34" charset="0"/>
              </a:rPr>
              <a:t>Security audit logging and achieving a horizontal security lens across the entire customer Azure estate</a:t>
            </a:r>
          </a:p>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Azure data retention thresholds </a:t>
            </a:r>
            <a:r>
              <a:rPr lang="en-US" b="0" i="0">
                <a:solidFill>
                  <a:srgbClr val="24292E"/>
                </a:solidFill>
                <a:effectLst/>
                <a:latin typeface="Segoe UI" panose="020B0502040204020203" pitchFamily="34" charset="0"/>
                <a:cs typeface="Segoe UI" panose="020B0502040204020203" pitchFamily="34" charset="0"/>
              </a:rPr>
              <a:t>and requirements for archiving</a:t>
            </a:r>
            <a:endParaRPr lang="en-US" b="1" i="0">
              <a:solidFill>
                <a:srgbClr val="24292E"/>
              </a:solidFill>
              <a:effectLst/>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2246769"/>
          </a:xfrm>
          <a:prstGeom prst="rect">
            <a:avLst/>
          </a:prstGeom>
          <a:noFill/>
        </p:spPr>
        <p:txBody>
          <a:bodyPr wrap="square">
            <a:spAutoFit/>
          </a:bodyPr>
          <a:lstStyle/>
          <a:p>
            <a:pPr algn="l"/>
            <a:r>
              <a:rPr lang="en-US" sz="2800" b="1" i="0">
                <a:solidFill>
                  <a:srgbClr val="0078D4"/>
                </a:solidFill>
                <a:effectLst/>
                <a:latin typeface="+mj-lt"/>
              </a:rPr>
              <a:t>Planning for Platform &amp; Application Management and Monitoring</a:t>
            </a:r>
          </a:p>
        </p:txBody>
      </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614587" cy="2839636"/>
          </a:xfrm>
          <a:prstGeom prst="rect">
            <a:avLst/>
          </a:prstGeom>
        </p:spPr>
        <p:txBody>
          <a:bodyPr wrap="square" anchor="ctr">
            <a:normAutofit/>
          </a:bodyPr>
          <a:lstStyle/>
          <a:p>
            <a:r>
              <a:rPr lang="en-GB"/>
              <a:t>Business Continuity &amp; Disaster Recovery</a:t>
            </a:r>
            <a:br>
              <a:rPr lang="en-GB"/>
            </a:br>
            <a:endParaRPr lang="en-GB"/>
          </a:p>
        </p:txBody>
      </p:sp>
      <p:sp>
        <p:nvSpPr>
          <p:cNvPr id="6" name="TextBox 5">
            <a:extLst>
              <a:ext uri="{FF2B5EF4-FFF2-40B4-BE49-F238E27FC236}">
                <a16:creationId xmlns:a16="http://schemas.microsoft.com/office/drawing/2014/main" id="{13652C33-6913-4946-A58A-AF744D18BF78}"/>
              </a:ext>
            </a:extLst>
          </p:cNvPr>
          <p:cNvSpPr txBox="1"/>
          <p:nvPr/>
        </p:nvSpPr>
        <p:spPr>
          <a:xfrm>
            <a:off x="4499331" y="4374283"/>
            <a:ext cx="7346122" cy="2031325"/>
          </a:xfrm>
          <a:prstGeom prst="rect">
            <a:avLst/>
          </a:prstGeom>
          <a:noFill/>
        </p:spPr>
        <p:txBody>
          <a:bodyPr wrap="square">
            <a:spAutoFit/>
          </a:bodyPr>
          <a:lstStyle/>
          <a:p>
            <a:pPr algn="l"/>
            <a:r>
              <a:rPr lang="en-US" b="0" i="0">
                <a:solidFill>
                  <a:srgbClr val="24292E"/>
                </a:solidFill>
                <a:effectLst/>
              </a:rPr>
              <a:t>Application and data availability requirements:</a:t>
            </a:r>
          </a:p>
          <a:p>
            <a:pPr algn="l"/>
            <a:r>
              <a:rPr lang="en-US" b="0" i="0">
                <a:solidFill>
                  <a:srgbClr val="24292E"/>
                </a:solidFill>
                <a:effectLst/>
              </a:rPr>
              <a:t> </a:t>
            </a:r>
          </a:p>
          <a:p>
            <a:pPr marL="285750" indent="-285750" algn="l">
              <a:buFont typeface="Wingdings" panose="05000000000000000000" pitchFamily="2" charset="2"/>
              <a:buChar char="q"/>
            </a:pPr>
            <a:r>
              <a:rPr lang="en-US" b="1" i="0">
                <a:solidFill>
                  <a:srgbClr val="24292E"/>
                </a:solidFill>
                <a:effectLst/>
              </a:rPr>
              <a:t>BCDR for PaaS </a:t>
            </a:r>
            <a:r>
              <a:rPr lang="en-US" b="0" i="0">
                <a:solidFill>
                  <a:srgbClr val="24292E"/>
                </a:solidFill>
                <a:effectLst/>
              </a:rPr>
              <a:t>services and the availability of native DR and HA features</a:t>
            </a:r>
          </a:p>
          <a:p>
            <a:pPr marL="285750" indent="-285750" algn="l">
              <a:buFont typeface="Wingdings" panose="05000000000000000000" pitchFamily="2" charset="2"/>
              <a:buChar char="q"/>
            </a:pPr>
            <a:r>
              <a:rPr lang="en-US" b="0" i="0">
                <a:solidFill>
                  <a:srgbClr val="24292E"/>
                </a:solidFill>
                <a:effectLst/>
              </a:rPr>
              <a:t>Support for </a:t>
            </a:r>
            <a:r>
              <a:rPr lang="en-US" b="1" i="0">
                <a:solidFill>
                  <a:srgbClr val="24292E"/>
                </a:solidFill>
                <a:effectLst/>
              </a:rPr>
              <a:t>multi-region deployments </a:t>
            </a:r>
            <a:r>
              <a:rPr lang="en-US" b="0" i="0">
                <a:solidFill>
                  <a:srgbClr val="24292E"/>
                </a:solidFill>
                <a:effectLst/>
              </a:rPr>
              <a:t>for </a:t>
            </a:r>
            <a:r>
              <a:rPr lang="en-US" i="0">
                <a:solidFill>
                  <a:srgbClr val="24292E"/>
                </a:solidFill>
                <a:effectLst/>
              </a:rPr>
              <a:t>failover purposes</a:t>
            </a:r>
          </a:p>
          <a:p>
            <a:pPr marL="285750" indent="-285750" algn="l">
              <a:buFont typeface="Wingdings" panose="05000000000000000000" pitchFamily="2" charset="2"/>
              <a:buChar char="q"/>
            </a:pPr>
            <a:r>
              <a:rPr lang="en-US" b="0" i="0">
                <a:solidFill>
                  <a:srgbClr val="24292E"/>
                </a:solidFill>
                <a:effectLst/>
              </a:rPr>
              <a:t>Application operations with </a:t>
            </a:r>
            <a:r>
              <a:rPr lang="en-US" b="1" i="0">
                <a:solidFill>
                  <a:srgbClr val="24292E"/>
                </a:solidFill>
                <a:effectLst/>
              </a:rPr>
              <a:t>reduced functionality or degraded performance</a:t>
            </a:r>
            <a:r>
              <a:rPr lang="en-US" b="0" i="0">
                <a:solidFill>
                  <a:srgbClr val="24292E"/>
                </a:solidFill>
                <a:effectLst/>
              </a:rPr>
              <a:t> in the presence of an outage</a:t>
            </a:r>
          </a:p>
        </p:txBody>
      </p:sp>
      <p:sp>
        <p:nvSpPr>
          <p:cNvPr id="3" name="TextBox 2">
            <a:extLst>
              <a:ext uri="{FF2B5EF4-FFF2-40B4-BE49-F238E27FC236}">
                <a16:creationId xmlns:a16="http://schemas.microsoft.com/office/drawing/2014/main" id="{B7BD6EA2-4556-4913-883D-4C277A26052C}"/>
              </a:ext>
            </a:extLst>
          </p:cNvPr>
          <p:cNvSpPr txBox="1"/>
          <p:nvPr/>
        </p:nvSpPr>
        <p:spPr>
          <a:xfrm>
            <a:off x="470384" y="4241245"/>
            <a:ext cx="3506102" cy="523220"/>
          </a:xfrm>
          <a:prstGeom prst="rect">
            <a:avLst/>
          </a:prstGeom>
          <a:noFill/>
        </p:spPr>
        <p:txBody>
          <a:bodyPr wrap="square">
            <a:spAutoFit/>
          </a:bodyPr>
          <a:lstStyle/>
          <a:p>
            <a:pPr algn="l"/>
            <a:r>
              <a:rPr lang="en-US" sz="2800" b="1" i="0">
                <a:solidFill>
                  <a:srgbClr val="0078D4"/>
                </a:solidFill>
                <a:effectLst/>
                <a:latin typeface="+mj-lt"/>
              </a:rPr>
              <a:t>Planning for BCDR</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750073" cy="2839636"/>
          </a:xfrm>
          <a:prstGeom prst="rect">
            <a:avLst/>
          </a:prstGeom>
        </p:spPr>
        <p:txBody>
          <a:bodyPr wrap="square" anchor="ctr">
            <a:normAutofit/>
          </a:bodyPr>
          <a:lstStyle/>
          <a:p>
            <a:r>
              <a:rPr lang="en-GB"/>
              <a:t>Security, Governance &amp; Compliance</a:t>
            </a:r>
            <a:br>
              <a:rPr lang="en-GB"/>
            </a:br>
            <a:endParaRPr lang="en-GB"/>
          </a:p>
        </p:txBody>
      </p:sp>
      <p:sp>
        <p:nvSpPr>
          <p:cNvPr id="6" name="TextBox 5">
            <a:extLst>
              <a:ext uri="{FF2B5EF4-FFF2-40B4-BE49-F238E27FC236}">
                <a16:creationId xmlns:a16="http://schemas.microsoft.com/office/drawing/2014/main" id="{E6E3F25D-E845-4D50-A03D-ECE3EECBDC33}"/>
              </a:ext>
            </a:extLst>
          </p:cNvPr>
          <p:cNvSpPr txBox="1"/>
          <p:nvPr/>
        </p:nvSpPr>
        <p:spPr>
          <a:xfrm>
            <a:off x="4597580" y="3896256"/>
            <a:ext cx="7029909" cy="2308324"/>
          </a:xfrm>
          <a:prstGeom prst="rect">
            <a:avLst/>
          </a:prstGeom>
          <a:noFill/>
        </p:spPr>
        <p:txBody>
          <a:bodyPr wrap="square">
            <a:spAutoFit/>
          </a:bodyPr>
          <a:lstStyle/>
          <a:p>
            <a:pPr algn="l"/>
            <a:r>
              <a:rPr lang="en-US" sz="1600" b="1" i="0">
                <a:solidFill>
                  <a:srgbClr val="24292E"/>
                </a:solidFill>
                <a:effectLst/>
              </a:rPr>
              <a:t>Subscription and scale limits as they apply to Key Vault</a:t>
            </a:r>
          </a:p>
          <a:p>
            <a:pPr marL="742950" lvl="1" indent="-285750">
              <a:buFont typeface="Wingdings" panose="05000000000000000000" pitchFamily="2" charset="2"/>
              <a:buChar char="q"/>
            </a:pPr>
            <a:r>
              <a:rPr lang="en-US" sz="1600" b="0" i="0">
                <a:solidFill>
                  <a:srgbClr val="24292E"/>
                </a:solidFill>
                <a:effectLst/>
              </a:rPr>
              <a:t>Key Vault serves a security boundary since access permissions for keys, secrets and certificates are at the vault level</a:t>
            </a:r>
          </a:p>
          <a:p>
            <a:pPr marL="742950" lvl="1" indent="-285750">
              <a:buFont typeface="Wingdings" panose="05000000000000000000" pitchFamily="2" charset="2"/>
              <a:buChar char="q"/>
            </a:pPr>
            <a:r>
              <a:rPr lang="en-US" sz="1600" b="0" i="0">
                <a:solidFill>
                  <a:srgbClr val="24292E"/>
                </a:solidFill>
                <a:effectLst/>
              </a:rPr>
              <a:t>Premium SKU can be leveraged where HSM protected keys are required</a:t>
            </a:r>
          </a:p>
          <a:p>
            <a:pPr algn="l"/>
            <a:endParaRPr lang="en-US" sz="1600" b="1" i="0">
              <a:solidFill>
                <a:srgbClr val="24292E"/>
              </a:solidFill>
              <a:effectLst/>
            </a:endParaRPr>
          </a:p>
          <a:p>
            <a:pPr algn="l"/>
            <a:r>
              <a:rPr lang="en-US" sz="1600" b="1" i="0">
                <a:solidFill>
                  <a:srgbClr val="24292E"/>
                </a:solidFill>
                <a:effectLst/>
              </a:rPr>
              <a:t>Key rotation and secret expiration</a:t>
            </a:r>
          </a:p>
          <a:p>
            <a:pPr marL="742950" lvl="1" indent="-285750">
              <a:buFont typeface="Wingdings" panose="05000000000000000000" pitchFamily="2" charset="2"/>
              <a:buChar char="q"/>
            </a:pPr>
            <a:r>
              <a:rPr lang="en-US" sz="1600" b="0" i="0">
                <a:solidFill>
                  <a:srgbClr val="24292E"/>
                </a:solidFill>
                <a:effectLst/>
              </a:rPr>
              <a:t>Use a federated Key Vault model to avoid transaction scale limits</a:t>
            </a:r>
          </a:p>
          <a:p>
            <a:pPr marL="742950" lvl="1" indent="-285750">
              <a:buFont typeface="Wingdings" panose="05000000000000000000" pitchFamily="2" charset="2"/>
              <a:buChar char="q"/>
            </a:pPr>
            <a:r>
              <a:rPr lang="en-US" sz="1600" b="0" i="0">
                <a:solidFill>
                  <a:srgbClr val="24292E"/>
                </a:solidFill>
                <a:effectLst/>
              </a:rPr>
              <a:t>Establish an automated process for key and certificate rotation</a:t>
            </a:r>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Define 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ctr">
            <a:normAutofit/>
          </a:bodyPr>
          <a:lstStyle/>
          <a:p>
            <a:r>
              <a:rPr lang="en-GB"/>
              <a:t>Platform Automation &amp; DevOps</a:t>
            </a:r>
            <a:br>
              <a:rPr lang="en-GB"/>
            </a:br>
            <a:endParaRPr lang="en-GB"/>
          </a:p>
        </p:txBody>
      </p:sp>
      <p:sp>
        <p:nvSpPr>
          <p:cNvPr id="6" name="TextBox 5">
            <a:extLst>
              <a:ext uri="{FF2B5EF4-FFF2-40B4-BE49-F238E27FC236}">
                <a16:creationId xmlns:a16="http://schemas.microsoft.com/office/drawing/2014/main" id="{04FD033E-A3FA-41F2-B95F-D74A0F0A8549}"/>
              </a:ext>
            </a:extLst>
          </p:cNvPr>
          <p:cNvSpPr txBox="1"/>
          <p:nvPr/>
        </p:nvSpPr>
        <p:spPr>
          <a:xfrm>
            <a:off x="4707730" y="4346737"/>
            <a:ext cx="7013886" cy="2185214"/>
          </a:xfrm>
          <a:prstGeom prst="rect">
            <a:avLst/>
          </a:prstGeom>
          <a:noFill/>
        </p:spPr>
        <p:txBody>
          <a:bodyPr wrap="square">
            <a:spAutoFit/>
          </a:bodyPr>
          <a:lstStyle/>
          <a:p>
            <a:pPr marL="285750" indent="-285750" algn="l">
              <a:spcBef>
                <a:spcPts val="600"/>
              </a:spcBef>
              <a:buFont typeface="Wingdings" panose="05000000000000000000" pitchFamily="2" charset="2"/>
              <a:buChar char="q"/>
            </a:pPr>
            <a:r>
              <a:rPr lang="en-US" b="0" i="0">
                <a:solidFill>
                  <a:srgbClr val="24292E"/>
                </a:solidFill>
                <a:effectLst/>
              </a:rPr>
              <a:t>Where central teams are concerned, CI/CD pipelines should be used to manage policy definitions, role-definitions, policy assignments, and template galleries</a:t>
            </a:r>
          </a:p>
          <a:p>
            <a:pPr algn="l">
              <a:spcBef>
                <a:spcPts val="600"/>
              </a:spcBef>
            </a:pPr>
            <a:r>
              <a:rPr lang="en-US" b="0" i="1">
                <a:solidFill>
                  <a:srgbClr val="24292E"/>
                </a:solidFill>
                <a:effectLst/>
              </a:rPr>
              <a:t>The blanket application of a DevOps model will not miraculously establish capable DevOps teams.</a:t>
            </a:r>
          </a:p>
          <a:p>
            <a:pPr marL="285750" indent="-285750" algn="l">
              <a:spcBef>
                <a:spcPts val="600"/>
              </a:spcBef>
              <a:buFont typeface="Wingdings" panose="05000000000000000000" pitchFamily="2" charset="2"/>
              <a:buChar char="q"/>
            </a:pPr>
            <a:r>
              <a:rPr lang="en-US" b="0" i="0">
                <a:solidFill>
                  <a:srgbClr val="24292E"/>
                </a:solidFill>
                <a:effectLst/>
              </a:rPr>
              <a:t>Establish a cross functional </a:t>
            </a:r>
            <a:r>
              <a:rPr lang="en-US" b="1" i="0">
                <a:solidFill>
                  <a:srgbClr val="24292E"/>
                </a:solidFill>
                <a:effectLst/>
              </a:rPr>
              <a:t>DevOps</a:t>
            </a:r>
            <a:r>
              <a:rPr lang="en-US" b="0" i="0">
                <a:solidFill>
                  <a:srgbClr val="24292E"/>
                </a:solidFill>
                <a:effectLst/>
              </a:rPr>
              <a:t> </a:t>
            </a:r>
            <a:r>
              <a:rPr lang="en-US" b="1" i="0">
                <a:solidFill>
                  <a:srgbClr val="24292E"/>
                </a:solidFill>
                <a:effectLst/>
              </a:rPr>
              <a:t>Platform Team</a:t>
            </a:r>
            <a:r>
              <a:rPr lang="en-US" b="0" i="0">
                <a:solidFill>
                  <a:srgbClr val="24292E"/>
                </a:solidFill>
                <a:effectLst/>
              </a:rPr>
              <a:t> to build, manage and maintain your </a:t>
            </a:r>
            <a:r>
              <a:rPr lang="en-US" i="0">
                <a:solidFill>
                  <a:srgbClr val="24292E"/>
                </a:solidFill>
                <a:effectLst/>
              </a:rPr>
              <a:t>Enterprise Scale </a:t>
            </a:r>
            <a:r>
              <a:rPr lang="en-US" b="0" i="0">
                <a:solidFill>
                  <a:srgbClr val="24292E"/>
                </a:solidFill>
                <a:effectLst/>
              </a:rPr>
              <a:t>architecture.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4" name="TextBox 3">
            <a:extLst>
              <a:ext uri="{FF2B5EF4-FFF2-40B4-BE49-F238E27FC236}">
                <a16:creationId xmlns:a16="http://schemas.microsoft.com/office/drawing/2014/main" id="{8B24BBB8-FEB2-4E36-9837-77AE763F8EF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Planning for a DevOps Approach</a:t>
            </a:r>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Implementation Guide</a:t>
            </a:r>
            <a:endParaRPr lang="en-US" sz="4000">
              <a:solidFill>
                <a:schemeClr val="tx2"/>
              </a:solidFill>
            </a:endParaRPr>
          </a:p>
        </p:txBody>
      </p:sp>
    </p:spTree>
    <p:extLst>
      <p:ext uri="{BB962C8B-B14F-4D97-AF65-F5344CB8AC3E}">
        <p14:creationId xmlns:p14="http://schemas.microsoft.com/office/powerpoint/2010/main" val="1817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E0B76C66-029E-4126-898E-7898365A30AB}"/>
              </a:ext>
            </a:extLst>
          </p:cNvPr>
          <p:cNvGrpSpPr/>
          <p:nvPr/>
        </p:nvGrpSpPr>
        <p:grpSpPr>
          <a:xfrm>
            <a:off x="638443" y="1931345"/>
            <a:ext cx="10306480" cy="1303104"/>
            <a:chOff x="638443" y="1931345"/>
            <a:chExt cx="10306480"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sp>
          <p:nvSpPr>
            <p:cNvPr id="32" name="TextBox 31">
              <a:extLst>
                <a:ext uri="{FF2B5EF4-FFF2-40B4-BE49-F238E27FC236}">
                  <a16:creationId xmlns:a16="http://schemas.microsoft.com/office/drawing/2014/main" id="{0F4A4D38-195F-427A-9269-868D0A518719}"/>
                </a:ext>
              </a:extLst>
            </p:cNvPr>
            <p:cNvSpPr txBox="1"/>
            <p:nvPr/>
          </p:nvSpPr>
          <p:spPr>
            <a:xfrm>
              <a:off x="4270422" y="1982733"/>
              <a:ext cx="6674501"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To establish an initial configuration</a:t>
              </a:r>
            </a:p>
            <a:p>
              <a:pPr marL="285750" indent="-285750">
                <a:buFont typeface="Arial" panose="020B0604020202020204" pitchFamily="34" charset="0"/>
                <a:buChar char="•"/>
              </a:pPr>
              <a:r>
                <a:rPr lang="en-US" b="0" i="0">
                  <a:solidFill>
                    <a:srgbClr val="24292E"/>
                  </a:solidFill>
                  <a:effectLst/>
                  <a:latin typeface="Segoe UI" panose="020B0502040204020203" pitchFamily="34" charset="0"/>
                  <a:cs typeface="Segoe UI" panose="020B0502040204020203" pitchFamily="34" charset="0"/>
                </a:rPr>
                <a:t>Must be performed by the Azure and AAD admins</a:t>
              </a: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P</a:t>
              </a:r>
              <a:r>
                <a:rPr lang="en-US" b="0" i="0">
                  <a:solidFill>
                    <a:srgbClr val="24292E"/>
                  </a:solidFill>
                  <a:effectLst/>
                  <a:latin typeface="Segoe UI" panose="020B0502040204020203" pitchFamily="34" charset="0"/>
                  <a:cs typeface="Segoe UI" panose="020B0502040204020203" pitchFamily="34" charset="0"/>
                </a:rPr>
                <a:t>rimarily one-off activities</a:t>
              </a:r>
              <a:endParaRPr lang="en-US">
                <a:solidFill>
                  <a:srgbClr val="24292E"/>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Sequential by nature</a:t>
              </a:r>
              <a:endParaRPr lang="en-US">
                <a:latin typeface="Segoe UI" panose="020B0502040204020203"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12313" cy="2103120"/>
            <a:chOff x="529683" y="3859225"/>
            <a:chExt cx="10512313" cy="2103120"/>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06164" y="3895122"/>
              <a:ext cx="6735832"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To instantiate a “landing zone“</a:t>
              </a:r>
            </a:p>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Require user input to kickstart the workflow which will coordinate resource creation within AAD and AD</a:t>
              </a:r>
            </a:p>
            <a:p>
              <a:pPr marL="285750" indent="-285750" algn="l">
                <a:buFont typeface="Arial" panose="020B0604020202020204" pitchFamily="34" charset="0"/>
                <a:buChar char="•"/>
              </a:pPr>
              <a:r>
                <a:rPr lang="en-US" b="0" i="0" dirty="0">
                  <a:solidFill>
                    <a:srgbClr val="24292E"/>
                  </a:solidFill>
                  <a:effectLst/>
                  <a:latin typeface="Segoe UI" panose="020B0502040204020203" pitchFamily="34" charset="0"/>
                  <a:cs typeface="Segoe UI" panose="020B0502040204020203" pitchFamily="34" charset="0"/>
                </a:rPr>
                <a:t>Recurring activities </a:t>
              </a:r>
            </a:p>
            <a:p>
              <a:pPr marL="285750" indent="-285750" algn="l">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a:t>
              </a:r>
              <a:r>
                <a:rPr lang="en-US" b="0" i="0" dirty="0">
                  <a:solidFill>
                    <a:srgbClr val="24292E"/>
                  </a:solidFill>
                  <a:effectLst/>
                  <a:latin typeface="Segoe UI" panose="020B0502040204020203" pitchFamily="34" charset="0"/>
                  <a:cs typeface="Segoe UI" panose="020B0502040204020203" pitchFamily="34" charset="0"/>
                </a:rPr>
                <a:t>o operationalize at scale, these activities must follow the principal of "Infrastructure-as-Code" and automate using deployment pipelines.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Tree>
    <p:custDataLst>
      <p:tags r:id="rId1"/>
    </p:custDataLst>
    <p:extLst>
      <p:ext uri="{BB962C8B-B14F-4D97-AF65-F5344CB8AC3E}">
        <p14:creationId xmlns:p14="http://schemas.microsoft.com/office/powerpoint/2010/main" val="9086041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59AAD64D-03B3-4C88-B2D3-49B9312C4DE1}"/>
              </a:ext>
            </a:extLst>
          </p:cNvPr>
          <p:cNvGrpSpPr/>
          <p:nvPr/>
        </p:nvGrpSpPr>
        <p:grpSpPr>
          <a:xfrm>
            <a:off x="638443" y="1931345"/>
            <a:ext cx="10143895" cy="1303104"/>
            <a:chOff x="638443" y="1931345"/>
            <a:chExt cx="10143895"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32320" cy="2344222"/>
            <a:chOff x="529683" y="3859225"/>
            <a:chExt cx="10532320" cy="2344222"/>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26171" y="3895123"/>
              <a:ext cx="6735832" cy="2308324"/>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new Subscriptions and Regions </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Connect and secure all </a:t>
              </a:r>
              <a:r>
                <a:rPr lang="en-US" err="1">
                  <a:solidFill>
                    <a:srgbClr val="24292E"/>
                  </a:solidFill>
                  <a:latin typeface="Segoe UI" panose="020B0502040204020203" pitchFamily="34" charset="0"/>
                  <a:cs typeface="Segoe UI" panose="020B0502040204020203" pitchFamily="34" charset="0"/>
                </a:rPr>
                <a:t>VNets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Protect </a:t>
              </a:r>
              <a:r>
                <a:rPr lang="en-US" err="1">
                  <a:solidFill>
                    <a:srgbClr val="24292E"/>
                  </a:solidFill>
                  <a:latin typeface="Segoe UI" panose="020B0502040204020203" pitchFamily="34" charset="0"/>
                  <a:cs typeface="Segoe UI" panose="020B0502040204020203" pitchFamily="34" charset="0"/>
                </a:rPr>
                <a:t>Vnets</a:t>
              </a:r>
              <a:r>
                <a:rPr lang="en-US">
                  <a:solidFill>
                    <a:srgbClr val="24292E"/>
                  </a:solidFill>
                  <a:latin typeface="Segoe UI" panose="020B0502040204020203" pitchFamily="34" charset="0"/>
                  <a:cs typeface="Segoe UI" panose="020B0502040204020203" pitchFamily="34" charset="0"/>
                </a:rPr>
                <a:t> across </a:t>
              </a:r>
              <a:r>
                <a:rPr lang="en-US" err="1">
                  <a:solidFill>
                    <a:srgbClr val="24292E"/>
                  </a:solidFill>
                  <a:latin typeface="Segoe UI" panose="020B0502040204020203" pitchFamily="34" charset="0"/>
                  <a:cs typeface="Segoe UI" panose="020B0502040204020203" pitchFamily="34" charset="0"/>
                </a:rPr>
                <a:t>VHubs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owners and Management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Setup budgets, alerts, and security contacts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AAD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Provision required services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policies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
        <p:nvSpPr>
          <p:cNvPr id="5" name="TextBox 4">
            <a:extLst>
              <a:ext uri="{FF2B5EF4-FFF2-40B4-BE49-F238E27FC236}">
                <a16:creationId xmlns:a16="http://schemas.microsoft.com/office/drawing/2014/main" id="{E8219932-6066-469D-B9E0-361185514E71}"/>
              </a:ext>
            </a:extLst>
          </p:cNvPr>
          <p:cNvSpPr txBox="1"/>
          <p:nvPr/>
        </p:nvSpPr>
        <p:spPr>
          <a:xfrm>
            <a:off x="4326171" y="1844233"/>
            <a:ext cx="6674501" cy="1477328"/>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EA Enrollment &amp; AAD Tenants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Management Group &amp; Subscription</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Global Networking &amp; Connectivity</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Security, Governance &amp; Compliance</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Platform Management &amp; Monitoring</a:t>
            </a:r>
          </a:p>
        </p:txBody>
      </p:sp>
      <p:sp>
        <p:nvSpPr>
          <p:cNvPr id="7" name="TextBox 6">
            <a:extLst>
              <a:ext uri="{FF2B5EF4-FFF2-40B4-BE49-F238E27FC236}">
                <a16:creationId xmlns:a16="http://schemas.microsoft.com/office/drawing/2014/main" id="{8FDABC10-82CE-4C6B-BFF2-335D1C1EABFC}"/>
              </a:ext>
            </a:extLst>
          </p:cNvPr>
          <p:cNvSpPr txBox="1"/>
          <p:nvPr/>
        </p:nvSpPr>
        <p:spPr>
          <a:xfrm>
            <a:off x="4192853" y="1487175"/>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
        <p:nvSpPr>
          <p:cNvPr id="8" name="TextBox 7">
            <a:extLst>
              <a:ext uri="{FF2B5EF4-FFF2-40B4-BE49-F238E27FC236}">
                <a16:creationId xmlns:a16="http://schemas.microsoft.com/office/drawing/2014/main" id="{C630C1F2-B12F-4C9F-AAD7-8BBE71068919}"/>
              </a:ext>
            </a:extLst>
          </p:cNvPr>
          <p:cNvSpPr txBox="1"/>
          <p:nvPr/>
        </p:nvSpPr>
        <p:spPr>
          <a:xfrm>
            <a:off x="4201248" y="3495013"/>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Tree>
    <p:custDataLst>
      <p:tags r:id="rId1"/>
    </p:custDataLst>
    <p:extLst>
      <p:ext uri="{BB962C8B-B14F-4D97-AF65-F5344CB8AC3E}">
        <p14:creationId xmlns:p14="http://schemas.microsoft.com/office/powerpoint/2010/main" val="39484300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Reference Implementation</a:t>
            </a:r>
            <a:endParaRPr lang="en-US" sz="4000">
              <a:solidFill>
                <a:schemeClr val="tx2"/>
              </a:solidFill>
            </a:endParaRPr>
          </a:p>
        </p:txBody>
      </p:sp>
    </p:spTree>
    <p:extLst>
      <p:ext uri="{BB962C8B-B14F-4D97-AF65-F5344CB8AC3E}">
        <p14:creationId xmlns:p14="http://schemas.microsoft.com/office/powerpoint/2010/main" val="25423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B6BF-6FAC-4BFA-AB45-CD53D5406CD2}"/>
              </a:ext>
            </a:extLst>
          </p:cNvPr>
          <p:cNvSpPr>
            <a:spLocks noGrp="1"/>
          </p:cNvSpPr>
          <p:nvPr>
            <p:ph type="title"/>
          </p:nvPr>
        </p:nvSpPr>
        <p:spPr>
          <a:xfrm>
            <a:off x="947719" y="1110970"/>
            <a:ext cx="9630389" cy="659640"/>
          </a:xfrm>
        </p:spPr>
        <p:txBody>
          <a:bodyPr/>
          <a:lstStyle/>
          <a:p>
            <a:r>
              <a:rPr lang="en-GB" i="1"/>
              <a:t>The enterprise-scale architecture is modular by design and allow customers to start with foundational landing zones that support their application portfolios, regardless of whether the applications are being migrated or are newly developed and deployed to Azure. </a:t>
            </a:r>
            <a:br>
              <a:rPr lang="en-GB" i="1"/>
            </a:br>
            <a:br>
              <a:rPr lang="en-GB" i="1"/>
            </a:br>
            <a:r>
              <a:rPr lang="en-GB" i="1"/>
              <a:t>The architecture can scale alongside the customer's business requirements regardless of scale point.</a:t>
            </a:r>
          </a:p>
        </p:txBody>
      </p:sp>
    </p:spTree>
    <p:extLst>
      <p:ext uri="{BB962C8B-B14F-4D97-AF65-F5344CB8AC3E}">
        <p14:creationId xmlns:p14="http://schemas.microsoft.com/office/powerpoint/2010/main" val="26105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8348499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789191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Demo</a:t>
            </a:r>
            <a:endParaRPr lang="en-US" sz="4000">
              <a:solidFill>
                <a:schemeClr val="tx2"/>
              </a:solidFill>
            </a:endParaRPr>
          </a:p>
        </p:txBody>
      </p:sp>
    </p:spTree>
    <p:extLst>
      <p:ext uri="{BB962C8B-B14F-4D97-AF65-F5344CB8AC3E}">
        <p14:creationId xmlns:p14="http://schemas.microsoft.com/office/powerpoint/2010/main" val="20519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IMING" val="|2.4"/>
</p:tagLst>
</file>

<file path=ppt/tags/tag7.xml><?xml version="1.0" encoding="utf-8"?>
<p:tagLst xmlns:a="http://schemas.openxmlformats.org/drawingml/2006/main" xmlns:r="http://schemas.openxmlformats.org/officeDocument/2006/relationships" xmlns:p="http://schemas.openxmlformats.org/presentationml/2006/main">
  <p:tag name="TIMING" val="|10.3"/>
</p:tagLst>
</file>

<file path=ppt/tags/tag8.xml><?xml version="1.0" encoding="utf-8"?>
<p:tagLst xmlns:a="http://schemas.openxmlformats.org/drawingml/2006/main" xmlns:r="http://schemas.openxmlformats.org/officeDocument/2006/relationships" xmlns:p="http://schemas.openxmlformats.org/presentationml/2006/main">
  <p:tag name="TIMING" val="|10.3"/>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Props1.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2.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7B70DE-EF29-499F-96A2-5DE27B1DB5E8}">
  <ds:schemaRefs>
    <ds:schemaRef ds:uri="http://schemas.microsoft.com/office/2006/metadata/properties"/>
    <ds:schemaRef ds:uri="http://schemas.microsoft.com/office/infopath/2007/PartnerControls"/>
    <ds:schemaRef ds:uri="0d923eac-bfb4-4245-8744-7b25224dfe7c"/>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1598</TotalTime>
  <Words>11092</Words>
  <Application>Microsoft Office PowerPoint</Application>
  <PresentationFormat>Widescreen</PresentationFormat>
  <Paragraphs>739</Paragraphs>
  <Slides>43</Slides>
  <Notes>41</Notes>
  <HiddenSlides>0</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43</vt:i4>
      </vt:variant>
    </vt:vector>
  </HeadingPairs>
  <TitlesOfParts>
    <vt:vector size="68" baseType="lpstr">
      <vt:lpstr>-apple-system</vt:lpstr>
      <vt:lpstr>Arial</vt:lpstr>
      <vt:lpstr>Calibri</vt:lpstr>
      <vt:lpstr>Calibri Light</vt:lpstr>
      <vt:lpstr>Consolas</vt:lpstr>
      <vt:lpstr>Segoe</vt:lpstr>
      <vt:lpstr>Segoe Regular</vt:lpstr>
      <vt:lpstr>Segoe Semibold</vt:lpstr>
      <vt:lpstr>Segoe UI</vt:lpstr>
      <vt:lpstr>Segoe UI </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office theme</vt:lpstr>
      <vt:lpstr>Azure 1</vt:lpstr>
      <vt:lpstr>6-51096_Microsoft_Inspire_Black_Template</vt:lpstr>
      <vt:lpstr>Azure Design Template</vt:lpstr>
      <vt:lpstr>Enterprise-scale landing zones Getting ready to deploy workloads on Azure</vt:lpstr>
      <vt:lpstr>Agenda</vt:lpstr>
      <vt:lpstr>Azure landing zones</vt:lpstr>
      <vt:lpstr>What are you building? Your cloud foundation supports the construction of a—</vt:lpstr>
      <vt:lpstr>All foundations are NOT created equal</vt:lpstr>
      <vt:lpstr>What are landing zones for?</vt:lpstr>
      <vt:lpstr>Azure landing zones</vt:lpstr>
      <vt:lpstr>Azure landing zones Design areas</vt:lpstr>
      <vt:lpstr>What is Enterprise-scale?</vt:lpstr>
      <vt:lpstr>Key Challenges</vt:lpstr>
      <vt:lpstr>Metropolis</vt:lpstr>
      <vt:lpstr>Enterprise-scale?</vt:lpstr>
      <vt:lpstr>PowerPoint Presentation</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Guidelines</vt:lpstr>
      <vt:lpstr>Azure landing zones Design areas</vt:lpstr>
      <vt:lpstr>Define Azure AD Tenants </vt:lpstr>
      <vt:lpstr>Identity &amp; Access Management</vt:lpstr>
      <vt:lpstr>Management Group &amp; Subscription Organization </vt:lpstr>
      <vt:lpstr>Network Topology &amp; Connectivity </vt:lpstr>
      <vt:lpstr>Management &amp; Monitoring </vt:lpstr>
      <vt:lpstr>Business Continuity &amp; Disaster Recovery </vt:lpstr>
      <vt:lpstr>Security, Governance &amp; Compliance </vt:lpstr>
      <vt:lpstr>Platform Automation &amp; DevOps </vt:lpstr>
      <vt:lpstr>Enterprise-scale  Implementation Guide</vt:lpstr>
      <vt:lpstr>Enterprise-scale Implementation Guide How to get started</vt:lpstr>
      <vt:lpstr>Enterprise-scale Implementation Guide How to get started</vt:lpstr>
      <vt:lpstr>Enterprise-scale  Reference Implementation</vt:lpstr>
      <vt:lpstr>The enterprise-scale architecture is modular by design and allow customers to start with foundational landing zones that support their application portfolios, regardless of whether the applications are being migrated or are newly developed and deployed to Azure.   The architecture can scale alongside the customer's business requirements regardless of scale point.</vt:lpstr>
      <vt:lpstr>PowerPoint Presentation</vt:lpstr>
      <vt:lpstr>PowerPoint Presentation</vt:lpstr>
      <vt:lpstr>Demo</vt:lpstr>
      <vt:lpstr>Resources &amp; Next Steps</vt:lpstr>
      <vt:lpstr>Enterprise-Scale Resources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2022-04-07T09:33:25Z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